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370" r:id="rId2"/>
    <p:sldId id="492" r:id="rId3"/>
    <p:sldId id="439" r:id="rId4"/>
    <p:sldId id="545" r:id="rId5"/>
    <p:sldId id="506" r:id="rId6"/>
    <p:sldId id="507" r:id="rId7"/>
    <p:sldId id="546" r:id="rId8"/>
    <p:sldId id="561" r:id="rId9"/>
    <p:sldId id="562" r:id="rId10"/>
    <p:sldId id="571" r:id="rId11"/>
    <p:sldId id="572" r:id="rId12"/>
    <p:sldId id="573" r:id="rId13"/>
    <p:sldId id="584" r:id="rId14"/>
    <p:sldId id="585" r:id="rId15"/>
    <p:sldId id="586" r:id="rId16"/>
    <p:sldId id="587" r:id="rId17"/>
    <p:sldId id="583" r:id="rId18"/>
    <p:sldId id="563" r:id="rId19"/>
    <p:sldId id="582" r:id="rId20"/>
    <p:sldId id="605" r:id="rId21"/>
    <p:sldId id="606" r:id="rId22"/>
    <p:sldId id="601" r:id="rId23"/>
    <p:sldId id="602" r:id="rId24"/>
    <p:sldId id="603" r:id="rId25"/>
    <p:sldId id="604" r:id="rId26"/>
    <p:sldId id="581" r:id="rId27"/>
    <p:sldId id="564" r:id="rId28"/>
    <p:sldId id="565" r:id="rId29"/>
    <p:sldId id="566" r:id="rId30"/>
    <p:sldId id="567" r:id="rId31"/>
    <p:sldId id="568" r:id="rId32"/>
    <p:sldId id="569" r:id="rId33"/>
    <p:sldId id="607" r:id="rId34"/>
    <p:sldId id="455" r:id="rId35"/>
    <p:sldId id="532" r:id="rId36"/>
    <p:sldId id="436" r:id="rId37"/>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26">
          <p15:clr>
            <a:srgbClr val="A4A3A4"/>
          </p15:clr>
        </p15:guide>
        <p15:guide id="2" orient="horz" pos="3869">
          <p15:clr>
            <a:srgbClr val="A4A3A4"/>
          </p15:clr>
        </p15:guide>
        <p15:guide id="3" pos="3833">
          <p15:clr>
            <a:srgbClr val="A4A3A4"/>
          </p15:clr>
        </p15:guide>
        <p15:guide id="4" pos="7208">
          <p15:clr>
            <a:srgbClr val="A4A3A4"/>
          </p15:clr>
        </p15:guide>
        <p15:guide id="5" pos="554">
          <p15:clr>
            <a:srgbClr val="A4A3A4"/>
          </p15:clr>
        </p15:guide>
      </p15:sldGuideLst>
    </p:ext>
    <p:ext uri="{2D200454-40CA-4A62-9FC3-DE9A4176ACB9}">
      <p15:notesGuideLst xmlns:p15="http://schemas.microsoft.com/office/powerpoint/2012/main" xmlns="">
        <p15:guide id="1" orient="horz" pos="2968">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5320" autoAdjust="0"/>
  </p:normalViewPr>
  <p:slideViewPr>
    <p:cSldViewPr>
      <p:cViewPr varScale="1">
        <p:scale>
          <a:sx n="93" d="100"/>
          <a:sy n="93" d="100"/>
        </p:scale>
        <p:origin x="-85" y="-85"/>
      </p:cViewPr>
      <p:guideLst>
        <p:guide orient="horz" pos="2226"/>
        <p:guide orient="horz" pos="3869"/>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8"/>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2018/11/10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42585636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2018/11/10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336431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20</a:t>
            </a:fld>
            <a:endParaRPr lang="zh-CN" altLang="en-US"/>
          </a:p>
        </p:txBody>
      </p:sp>
    </p:spTree>
    <p:extLst>
      <p:ext uri="{BB962C8B-B14F-4D97-AF65-F5344CB8AC3E}">
        <p14:creationId xmlns:p14="http://schemas.microsoft.com/office/powerpoint/2010/main" val="1248911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21</a:t>
            </a:fld>
            <a:endParaRPr lang="zh-CN" altLang="en-US"/>
          </a:p>
        </p:txBody>
      </p:sp>
    </p:spTree>
    <p:extLst>
      <p:ext uri="{BB962C8B-B14F-4D97-AF65-F5344CB8AC3E}">
        <p14:creationId xmlns:p14="http://schemas.microsoft.com/office/powerpoint/2010/main" val="2407526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2018/11/10</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2018/11/10</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www.kokojia.com/article/4950.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next.36kr.com/posts/collections/1"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415071"/>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a:t>
              </a:r>
              <a:r>
                <a:rPr lang="zh-CN" altLang="en-US" sz="2400" dirty="0" smtClean="0"/>
                <a:t>。</a:t>
              </a:r>
              <a:endParaRPr lang="en-US" altLang="zh-CN" sz="2400" dirty="0" smtClean="0"/>
            </a:p>
            <a:p>
              <a:r>
                <a:rPr lang="en-US" altLang="zh-CN" sz="2400" dirty="0"/>
                <a:t>	</a:t>
              </a:r>
              <a:r>
                <a:rPr lang="zh-CN" altLang="en-US" sz="2400" dirty="0" smtClean="0"/>
                <a:t>软件</a:t>
              </a:r>
              <a:r>
                <a:rPr lang="zh-CN" altLang="en-US" sz="2400" dirty="0"/>
                <a:t>失败或亏损的三大主要原因是</a:t>
              </a:r>
              <a:r>
                <a:rPr lang="zh-CN" altLang="en-US" sz="2400" dirty="0" smtClean="0"/>
                <a:t>：</a:t>
              </a:r>
              <a:endParaRPr lang="en-US" altLang="zh-CN" sz="2400" dirty="0" smtClean="0"/>
            </a:p>
            <a:p>
              <a:r>
                <a:rPr lang="en-US" altLang="zh-CN" sz="2400" dirty="0" smtClean="0"/>
                <a:t>1</a:t>
              </a:r>
              <a:r>
                <a:rPr lang="zh-CN" altLang="en-US" sz="2400" dirty="0" smtClean="0"/>
                <a:t>、缺乏</a:t>
              </a:r>
              <a:r>
                <a:rPr lang="zh-CN" altLang="en-US" sz="2400" dirty="0"/>
                <a:t>使用者的参与、需求或规格不完整、需求或规格变更</a:t>
              </a:r>
              <a:r>
                <a:rPr lang="zh-CN" altLang="en-US" sz="2400" dirty="0" smtClean="0"/>
                <a:t>。</a:t>
              </a:r>
              <a:endParaRPr lang="en-US" altLang="zh-CN" sz="2400" dirty="0" smtClean="0"/>
            </a:p>
            <a:p>
              <a:r>
                <a:rPr lang="en-US" altLang="zh-CN" sz="2400" dirty="0" smtClean="0"/>
                <a:t>2</a:t>
              </a:r>
              <a:r>
                <a:rPr lang="zh-CN" altLang="en-US" sz="2400" dirty="0" smtClean="0"/>
                <a:t>、传统</a:t>
              </a:r>
              <a:r>
                <a:rPr lang="zh-CN" altLang="en-US" sz="2400" dirty="0"/>
                <a:t>的需求管理工具或工作表中所储存的数千个需求与上百页的文件早已不合时宜</a:t>
              </a:r>
              <a:r>
                <a:rPr lang="zh-CN" altLang="en-US" sz="2400" dirty="0" smtClean="0"/>
                <a:t>。</a:t>
              </a:r>
              <a:endParaRPr lang="en-US" altLang="zh-CN" sz="2400" dirty="0"/>
            </a:p>
            <a:p>
              <a:r>
                <a:rPr lang="en-US" altLang="zh-CN" sz="2400" dirty="0" smtClean="0"/>
                <a:t>3</a:t>
              </a:r>
              <a:r>
                <a:rPr lang="zh-CN" altLang="en-US" sz="2400" dirty="0" smtClean="0"/>
                <a:t>、这些</a:t>
              </a:r>
              <a:r>
                <a:rPr lang="zh-CN" altLang="en-US" sz="2400" dirty="0"/>
                <a:t>需求管理工具或工作表不适用于目前快速发展的环境</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制作</a:t>
              </a:r>
              <a:r>
                <a:rPr lang="zh-CN" altLang="en-US" sz="2400" dirty="0">
                  <a:solidFill>
                    <a:srgbClr val="FF0000"/>
                  </a:solidFill>
                </a:rPr>
                <a:t>原型是一个有效的简化文档编制、吸引使用者参与、早期辨认需求遗漏、将外在需求风险降到最低的方法</a:t>
              </a:r>
              <a:r>
                <a:rPr lang="zh-CN" altLang="en-US" sz="2400" dirty="0" smtClean="0"/>
                <a:t>。</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8" name="TextBox 7"/>
          <p:cNvSpPr txBox="1"/>
          <p:nvPr/>
        </p:nvSpPr>
        <p:spPr>
          <a:xfrm>
            <a:off x="1126654" y="5377548"/>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18:10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046988"/>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a:t>
            </a:r>
            <a:r>
              <a:rPr lang="zh-CN" altLang="en-US" sz="2400" dirty="0" smtClean="0"/>
              <a:t>。</a:t>
            </a:r>
            <a:endParaRPr lang="en-US" altLang="zh-CN" sz="2400" dirty="0" smtClean="0"/>
          </a:p>
          <a:p>
            <a:r>
              <a:rPr lang="en-US" altLang="zh-CN" sz="2400" dirty="0"/>
              <a:t>	</a:t>
            </a:r>
            <a:r>
              <a:rPr lang="zh-CN" altLang="en-US" sz="2400" dirty="0" smtClean="0"/>
              <a:t>在</a:t>
            </a:r>
            <a:r>
              <a:rPr lang="zh-CN" altLang="en-US" sz="2400" dirty="0"/>
              <a:t>深入调整前就收集反馈。编码的代价是很大</a:t>
            </a:r>
            <a:r>
              <a:rPr lang="zh-CN" altLang="en-US" sz="2400" dirty="0" smtClean="0"/>
              <a:t>的</a:t>
            </a:r>
            <a:r>
              <a:rPr lang="zh-CN" altLang="en-US" sz="2400" dirty="0"/>
              <a:t>。</a:t>
            </a:r>
            <a:r>
              <a:rPr lang="zh-CN" altLang="en-US" sz="2400" dirty="0" smtClean="0"/>
              <a:t>但是</a:t>
            </a:r>
            <a:r>
              <a:rPr lang="zh-CN" altLang="en-US" sz="2400" dirty="0"/>
              <a:t>在原型中修改一些重要的的交互行为或布局等所花费的也只是一点点沟通时间，并且通常一个人就能对原型进行构建和维护，不会打断其他进度</a:t>
            </a:r>
            <a:r>
              <a:rPr lang="zh-CN" altLang="en-US" sz="2400" dirty="0" smtClean="0"/>
              <a:t>。</a:t>
            </a:r>
            <a:endParaRPr lang="en-US" altLang="zh-CN" sz="2400" dirty="0" smtClean="0"/>
          </a:p>
          <a:p>
            <a:r>
              <a:rPr lang="en-US" altLang="zh-CN" sz="2400" dirty="0">
                <a:solidFill>
                  <a:srgbClr val="FF0000"/>
                </a:solidFill>
              </a:rPr>
              <a:t>	</a:t>
            </a:r>
            <a:r>
              <a:rPr lang="zh-CN" altLang="en-US" sz="2400" dirty="0" smtClean="0">
                <a:solidFill>
                  <a:srgbClr val="FF0000"/>
                </a:solidFill>
              </a:rPr>
              <a:t>总的来说</a:t>
            </a:r>
            <a:r>
              <a:rPr lang="zh-CN" altLang="en-US" sz="2400" dirty="0">
                <a:solidFill>
                  <a:srgbClr val="FF0000"/>
                </a:solidFill>
              </a:rPr>
              <a:t>，我们使用原型的根本目的不是为了交付，而是沟通、测试、修改、解决不确定因素。</a:t>
            </a:r>
          </a:p>
        </p:txBody>
      </p:sp>
      <p:sp>
        <p:nvSpPr>
          <p:cNvPr id="13" name="TextBox 12"/>
          <p:cNvSpPr txBox="1"/>
          <p:nvPr/>
        </p:nvSpPr>
        <p:spPr>
          <a:xfrm>
            <a:off x="1092675" y="5518026"/>
            <a:ext cx="9433048" cy="415498"/>
          </a:xfrm>
          <a:prstGeom prst="rect">
            <a:avLst/>
          </a:prstGeom>
          <a:noFill/>
        </p:spPr>
        <p:txBody>
          <a:bodyPr wrap="square" rtlCol="0">
            <a:spAutoFit/>
          </a:bodyPr>
          <a:lstStyle/>
          <a:p>
            <a:r>
              <a:rPr lang="zh-CN" altLang="en-US" dirty="0" smtClean="0"/>
              <a:t>参考链接：</a:t>
            </a:r>
            <a:r>
              <a:rPr lang="en-US" altLang="zh-CN" dirty="0">
                <a:hlinkClick r:id="rId2"/>
              </a:rPr>
              <a:t>http://</a:t>
            </a:r>
            <a:r>
              <a:rPr lang="en-US" altLang="zh-CN" dirty="0" smtClean="0">
                <a:hlinkClick r:id="rId2"/>
              </a:rPr>
              <a:t>www.kokojia.com/article/4950.html</a:t>
            </a:r>
            <a:r>
              <a:rPr lang="en-US" altLang="zh-CN" dirty="0" smtClean="0"/>
              <a:t>  </a:t>
            </a:r>
            <a:r>
              <a:rPr lang="zh-CN" altLang="en-US" dirty="0" smtClean="0"/>
              <a:t>于</a:t>
            </a:r>
            <a:r>
              <a:rPr lang="en-US" altLang="zh-CN" dirty="0" smtClean="0"/>
              <a:t>2018-11-4 18:20</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5561965"/>
            <a:chOff x="237030" y="1269554"/>
            <a:chExt cx="7776864" cy="5562032"/>
          </a:xfrm>
        </p:grpSpPr>
        <p:sp>
          <p:nvSpPr>
            <p:cNvPr id="16" name="矩形 15"/>
            <p:cNvSpPr/>
            <p:nvPr/>
          </p:nvSpPr>
          <p:spPr>
            <a:xfrm>
              <a:off x="339939" y="1985208"/>
              <a:ext cx="7673955" cy="4846378"/>
            </a:xfrm>
            <a:prstGeom prst="rect">
              <a:avLst/>
            </a:prstGeom>
          </p:spPr>
          <p:txBody>
            <a:bodyPr wrap="square">
              <a:spAutoFit/>
            </a:bodyPr>
            <a:lstStyle/>
            <a:p>
              <a:r>
                <a:rPr lang="zh-CN" altLang="en-US" sz="2400" dirty="0"/>
                <a:t>在设计一个移动端的应用程序时，我们应该牢记在心的最重要的一件事情就是务必要确保你的程序是</a:t>
              </a:r>
              <a:r>
                <a:rPr lang="zh-CN" altLang="en-US" sz="2400" dirty="0">
                  <a:solidFill>
                    <a:srgbClr val="FF0000"/>
                  </a:solidFill>
                </a:rPr>
                <a:t>有用且直观</a:t>
              </a:r>
              <a:r>
                <a:rPr lang="zh-CN" altLang="en-US" sz="2400"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p>
            <a:p>
              <a:endParaRPr lang="en-US" altLang="zh-CN" sz="2400" dirty="0" smtClean="0"/>
            </a:p>
            <a:p>
              <a:r>
                <a:rPr lang="zh-CN" altLang="en-US" sz="2400" dirty="0"/>
                <a:t>为了达到可用性目的，应用程序应该是</a:t>
              </a:r>
              <a:r>
                <a:rPr lang="zh-CN" altLang="en-US" sz="2400" dirty="0">
                  <a:solidFill>
                    <a:srgbClr val="FF0000"/>
                  </a:solidFill>
                </a:rPr>
                <a:t>以用户为中心</a:t>
              </a:r>
              <a:r>
                <a:rPr lang="zh-CN" altLang="en-US" sz="2400" dirty="0"/>
                <a:t>的。用户之所以安装你的程序是因为他们需要解决某个紧迫的问题，也就是说，你的程序一定是要有实际用途的。你要仔细考虑用户会是如何按着它们的方式尝试去完成自己的目标需求的</a:t>
              </a:r>
              <a:r>
                <a:rPr lang="zh-CN" altLang="en-US" sz="2400" dirty="0" smtClean="0"/>
                <a:t>。</a:t>
              </a:r>
              <a:endParaRPr lang="en-US" altLang="zh-CN" dirty="0" smtClean="0"/>
            </a:p>
            <a:p>
              <a:endParaRPr lang="zh-CN" altLang="en-US" sz="2400" dirty="0"/>
            </a:p>
            <a:p>
              <a:r>
                <a:rPr lang="zh-CN" altLang="en-US" sz="2400" dirty="0">
                  <a:solidFill>
                    <a:srgbClr val="FF0000"/>
                  </a:solidFill>
                </a:rPr>
                <a:t>赋予界面足够的清晰度</a:t>
              </a:r>
              <a:r>
                <a:rPr lang="zh-CN" altLang="en-US" sz="2400" dirty="0"/>
                <a:t>。为了有效使用他们面对的用户界面，人们首先必须意识到这个界面是干吗用的又该怎么使用它。因此，在考虑界面是否还要清晰时绝不要犹豫。</a:t>
              </a:r>
              <a:endParaRPr lang="zh-CN" altLang="en-US" dirty="0"/>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4" name="文本框 3"/>
          <p:cNvSpPr txBox="1"/>
          <p:nvPr/>
        </p:nvSpPr>
        <p:spPr>
          <a:xfrm>
            <a:off x="2236548" y="136356"/>
            <a:ext cx="6052718" cy="501650"/>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665" b="0" i="0" u="none" strike="noStrike" kern="1200" cap="none" spc="0" normalizeH="0" baseline="0" noProof="0" dirty="0" smtClean="0">
                <a:ln>
                  <a:noFill/>
                </a:ln>
                <a:solidFill>
                  <a:srgbClr val="183A5D"/>
                </a:solidFill>
                <a:effectLst/>
                <a:uLnTx/>
                <a:uFillTx/>
                <a:latin typeface="微软雅黑" panose="020B0503020204020204" pitchFamily="34" charset="-122"/>
                <a:ea typeface="微软雅黑" panose="020B0503020204020204" pitchFamily="34" charset="-122"/>
                <a:cs typeface="+mn-cs"/>
              </a:rPr>
              <a:t>界面原型的设计原则</a:t>
            </a:r>
            <a:endParaRPr kumimoji="0" lang="zh-CN" altLang="en-US" sz="2665" b="0" i="0" u="none" strike="noStrike" kern="1200" cap="none" spc="0" normalizeH="0" baseline="0" noProof="0" dirty="0">
              <a:ln>
                <a:noFill/>
              </a:ln>
              <a:solidFill>
                <a:srgbClr val="183A5D"/>
              </a:solidFill>
              <a:effectLst/>
              <a:uLnTx/>
              <a:uFillTx/>
              <a:latin typeface="微软雅黑" panose="020B0503020204020204" pitchFamily="34" charset="-122"/>
              <a:ea typeface="微软雅黑" panose="020B0503020204020204" pitchFamily="34" charset="-122"/>
              <a:cs typeface="+mn-cs"/>
            </a:endParaRPr>
          </a:p>
        </p:txBody>
      </p:sp>
      <p:grpSp>
        <p:nvGrpSpPr>
          <p:cNvPr id="9" name="组合 8"/>
          <p:cNvGrpSpPr/>
          <p:nvPr/>
        </p:nvGrpSpPr>
        <p:grpSpPr>
          <a:xfrm>
            <a:off x="236856" y="1246931"/>
            <a:ext cx="11786505" cy="5035963"/>
            <a:chOff x="236856" y="1246931"/>
            <a:chExt cx="11786505" cy="5035963"/>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 name="矩形 5"/>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8" name="矩形 7"/>
            <p:cNvSpPr/>
            <p:nvPr/>
          </p:nvSpPr>
          <p:spPr>
            <a:xfrm>
              <a:off x="255906" y="1790269"/>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有一条简单的经验法则</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mn-cs"/>
                </a:rPr>
                <a:t>每一个屏幕应该仅保存一个重要的动作。</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对于你的程序而言，其每一屏都应该向那些使用它的用户提供一个有实际价值的独立动作。这使的它易于学习，易于使用，易于在必要的时候加入或创建。相比于一个凌乱的屏幕，</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100</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个清晰的屏幕才是更可取的。</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23" name="组合 22"/>
          <p:cNvGrpSpPr/>
          <p:nvPr/>
        </p:nvGrpSpPr>
        <p:grpSpPr>
          <a:xfrm>
            <a:off x="236855" y="1248443"/>
            <a:ext cx="9962806" cy="4918920"/>
            <a:chOff x="236856" y="1246931"/>
            <a:chExt cx="9934722" cy="491892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28" name="矩形 27"/>
              <p:cNvSpPr/>
              <p:nvPr/>
            </p:nvSpPr>
            <p:spPr>
              <a:xfrm>
                <a:off x="409810" y="1277664"/>
                <a:ext cx="1261884"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减少混乱</a:t>
                </a:r>
              </a:p>
            </p:txBody>
          </p:sp>
        </p:grpSp>
        <p:sp>
          <p:nvSpPr>
            <p:cNvPr id="26" name="矩形 25"/>
            <p:cNvSpPr/>
            <p:nvPr/>
          </p:nvSpPr>
          <p:spPr>
            <a:xfrm>
              <a:off x="286934" y="1788364"/>
              <a:ext cx="5326896" cy="212280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拿 </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 </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来说，</a:t>
              </a:r>
              <a:r>
                <a:rPr kumimoji="0" lang="en-US" altLang="zh-CN"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Uber</a:t>
              </a:r>
              <a:r>
                <a:rPr kumimoji="0" lang="zh-CN" altLang="en-US" sz="2200" b="0" i="0" baseline="0" noProof="0" dirty="0">
                  <a:ln>
                    <a:noFill/>
                  </a:ln>
                  <a:solidFill>
                    <a:prstClr val="black"/>
                  </a:solidFill>
                  <a:effectLst/>
                  <a:uLnTx/>
                  <a:uFillTx/>
                  <a:latin typeface="宋体" panose="02010600030101010101" pitchFamily="2" charset="-122"/>
                  <a:ea typeface="宋体" panose="02010600030101010101" pitchFamily="2" charset="-122"/>
                  <a:cs typeface="+mn-cs"/>
                </a:rPr>
                <a:t>清楚地知道用户使用他们应用程序的目的是叫到一辆车，所以程序中并没有覆盖太多信息： 它能够基于地理数据自动定位用户的所在位置，唯一需要用户去做的事情就只是选择上车位置。</a:t>
              </a:r>
            </a:p>
          </p:txBody>
        </p:sp>
      </p:grpSp>
      <p:grpSp>
        <p:nvGrpSpPr>
          <p:cNvPr id="43" name="组合 42"/>
          <p:cNvGrpSpPr/>
          <p:nvPr/>
        </p:nvGrpSpPr>
        <p:grpSpPr>
          <a:xfrm>
            <a:off x="241307" y="1252582"/>
            <a:ext cx="10133066" cy="5706745"/>
            <a:chOff x="236856" y="1246931"/>
            <a:chExt cx="10133066" cy="5706745"/>
          </a:xfrm>
        </p:grpSpPr>
        <p:pic>
          <p:nvPicPr>
            <p:cNvPr id="44" name="图片 43"/>
            <p:cNvPicPr>
              <a:picLocks noChangeAspect="1"/>
            </p:cNvPicPr>
            <p:nvPr/>
          </p:nvPicPr>
          <p:blipFill>
            <a:blip r:embed="rId4"/>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48" name="矩形 47"/>
              <p:cNvSpPr/>
              <p:nvPr/>
            </p:nvSpPr>
            <p:spPr>
              <a:xfrm>
                <a:off x="255906" y="1276454"/>
                <a:ext cx="206979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smtClean="0">
                    <a:ln>
                      <a:noFill/>
                    </a:ln>
                    <a:solidFill>
                      <a:srgbClr val="2E2E2E"/>
                    </a:solidFill>
                    <a:effectLst/>
                    <a:uLnTx/>
                    <a:uFillTx/>
                    <a:latin typeface="华文行楷" panose="02010800040101010101" pitchFamily="2" charset="-122"/>
                    <a:ea typeface="华文行楷" panose="02010800040101010101" pitchFamily="2" charset="-122"/>
                    <a:cs typeface="+mn-cs"/>
                  </a:rPr>
                  <a:t>使导航不言自明</a:t>
                </a:r>
                <a:endPar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endParaRPr>
              </a:p>
            </p:txBody>
          </p:sp>
        </p:grpSp>
        <p:sp>
          <p:nvSpPr>
            <p:cNvPr id="46" name="矩形 45"/>
            <p:cNvSpPr/>
            <p:nvPr/>
          </p:nvSpPr>
          <p:spPr>
            <a:xfrm>
              <a:off x="287021" y="1784141"/>
              <a:ext cx="5256530" cy="516953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对任何应用程序来说，帮助用户导航是相当重要的一件事情</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。毕竟</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，如果用户都发现不了，那么再酷的功能特性也是没用的。优秀的移动导航遵循以下</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基本原则：</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1</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导航必须是连贯的。</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首先，你应该使用恰当的标识物（正确的视觉隐喻</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2</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导航必须保持一致性。</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在不同页面中，千万不要把导航控件移动到不同的位置或者隐藏起来。这样会很容易使用户迷失掉的</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3</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导航应该传达出用户当前的位置。</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无法表明当前位置可能是我们在应用程序菜单中最常看到的一个问题。“我在哪里？” 是用户要成功的导航前必须回答的基本问题之一。</a:t>
              </a:r>
            </a:p>
          </p:txBody>
        </p:sp>
      </p:grpSp>
      <p:grpSp>
        <p:nvGrpSpPr>
          <p:cNvPr id="60" name="组合 59"/>
          <p:cNvGrpSpPr/>
          <p:nvPr/>
        </p:nvGrpSpPr>
        <p:grpSpPr>
          <a:xfrm>
            <a:off x="232312" y="1246931"/>
            <a:ext cx="10925154" cy="5035811"/>
            <a:chOff x="236856" y="1246931"/>
            <a:chExt cx="10925154" cy="5035811"/>
          </a:xfrm>
        </p:grpSpPr>
        <p:pic>
          <p:nvPicPr>
            <p:cNvPr id="61" name="图片 60"/>
            <p:cNvPicPr>
              <a:picLocks noChangeAspect="1"/>
            </p:cNvPicPr>
            <p:nvPr/>
          </p:nvPicPr>
          <p:blipFill>
            <a:blip r:embed="rId5"/>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65" name="矩形 64"/>
              <p:cNvSpPr/>
              <p:nvPr/>
            </p:nvSpPr>
            <p:spPr>
              <a:xfrm>
                <a:off x="255906" y="1276454"/>
                <a:ext cx="3416320"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基于内容的卡片式导航模式</a:t>
                </a:r>
              </a:p>
            </p:txBody>
          </p:sp>
        </p:grpSp>
        <p:sp>
          <p:nvSpPr>
            <p:cNvPr id="63" name="矩形 62"/>
            <p:cNvSpPr/>
            <p:nvPr/>
          </p:nvSpPr>
          <p:spPr>
            <a:xfrm>
              <a:off x="295276" y="1790117"/>
              <a:ext cx="5326896" cy="4492625"/>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卡片式设计能够统一而自由地组织内容</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，并且很容易消化大量不同类型的内容</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r>
                <a:rPr kumimoji="0" lang="zh-CN" altLang="en-US" sz="2200" b="0" i="0" baseline="0" noProof="0" dirty="0">
                  <a:ln>
                    <a:noFill/>
                  </a:ln>
                  <a:solidFill>
                    <a:srgbClr val="FF0000"/>
                  </a:solidFill>
                  <a:effectLst/>
                  <a:uLnTx/>
                  <a:uFillTx/>
                  <a:latin typeface="宋体" panose="02010600030101010101" pitchFamily="2" charset="-122"/>
                  <a:ea typeface="宋体" panose="02010600030101010101" pitchFamily="2" charset="-122"/>
                  <a:cs typeface="Courier New" panose="02070309020205020404" pitchFamily="49" charset="0"/>
                </a:rPr>
                <a:t>卡片将用户划分成更有意义的区块</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，让屏幕的利用率更高。就像不同的文本段落组成文章一样，卡片式设计将不同类型的内容用卡片承载着，构成连贯的信息流</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p:txBody>
        </p:sp>
      </p:grpSp>
      <p:grpSp>
        <p:nvGrpSpPr>
          <p:cNvPr id="70" name="组合 69"/>
          <p:cNvGrpSpPr/>
          <p:nvPr/>
        </p:nvGrpSpPr>
        <p:grpSpPr>
          <a:xfrm>
            <a:off x="232311" y="1260390"/>
            <a:ext cx="10925155" cy="4918920"/>
            <a:chOff x="236855" y="1246931"/>
            <a:chExt cx="10925155" cy="4918920"/>
          </a:xfrm>
        </p:grpSpPr>
        <p:pic>
          <p:nvPicPr>
            <p:cNvPr id="71" name="图片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endParaRPr kumimoji="0" lang="zh-CN" altLang="en-US" sz="2100" b="0"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75" name="矩形 74"/>
              <p:cNvSpPr/>
              <p:nvPr/>
            </p:nvSpPr>
            <p:spPr>
              <a:xfrm>
                <a:off x="255906" y="1276454"/>
                <a:ext cx="5032147" cy="415498"/>
              </a:xfrm>
              <a:prstGeom prst="rect">
                <a:avLst/>
              </a:prstGeom>
            </p:spPr>
            <p:txBody>
              <a:bodyPr wrap="non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100" b="0" i="0" u="none" strike="noStrike" kern="1200" cap="none" spc="0" normalizeH="0" baseline="0" noProof="0" dirty="0">
                    <a:ln>
                      <a:noFill/>
                    </a:ln>
                    <a:solidFill>
                      <a:srgbClr val="2E2E2E"/>
                    </a:solidFill>
                    <a:effectLst/>
                    <a:uLnTx/>
                    <a:uFillTx/>
                    <a:latin typeface="华文行楷" panose="02010800040101010101" pitchFamily="2" charset="-122"/>
                    <a:ea typeface="华文行楷" panose="02010800040101010101" pitchFamily="2" charset="-122"/>
                    <a:cs typeface="+mn-cs"/>
                  </a:rPr>
                  <a:t>基于手指的触控点设计控件的布局和位置</a:t>
                </a:r>
              </a:p>
            </p:txBody>
          </p:sp>
        </p:grpSp>
        <p:sp>
          <p:nvSpPr>
            <p:cNvPr id="73" name="矩形 72"/>
            <p:cNvSpPr/>
            <p:nvPr/>
          </p:nvSpPr>
          <p:spPr>
            <a:xfrm>
              <a:off x="264796" y="1776782"/>
              <a:ext cx="5326896" cy="4154170"/>
            </a:xfrm>
            <a:prstGeom prst="rect">
              <a:avLst/>
            </a:prstGeom>
          </p:spPr>
          <p:txBody>
            <a:bodyPr wrap="square">
              <a:spAutoFit/>
            </a:bodyPr>
            <a:lstStyle/>
            <a:p>
              <a:pPr marL="0" marR="0" lvl="0" indent="0" algn="l" defTabSz="1088390" rtl="0" eaLnBrk="1" fontAlgn="auto" latinLnBrk="0" hangingPunct="1">
                <a:lnSpc>
                  <a:spcPct val="100000"/>
                </a:lnSpc>
                <a:spcBef>
                  <a:spcPts val="0"/>
                </a:spcBef>
                <a:spcAft>
                  <a:spcPts val="0"/>
                </a:spcAft>
                <a:buClrTx/>
                <a:buSzTx/>
                <a:buFontTx/>
                <a:buNone/>
                <a:defRPr/>
              </a:pP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Steven Hoover </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在他的“用户究竟如何使用移动设备”的研究中发现，</a:t>
              </a:r>
              <a:r>
                <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49%</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的人习惯于使用单个拇指来完成所有操作</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将</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顶级菜单，高频使用的控件和公有的动作放在绿色区域是非常重要的，因为单拇指能够很舒适的跟它们产生交互</a:t>
              </a: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a:t>
              </a: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endParaRPr kumimoji="0" lang="en-US" altLang="zh-CN"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endParaRPr>
            </a:p>
            <a:p>
              <a:pPr marL="0" marR="0" lvl="0" indent="0" algn="l" defTabSz="1088390" rtl="0" eaLnBrk="1" fontAlgn="auto" latinLnBrk="0" hangingPunct="1">
                <a:lnSpc>
                  <a:spcPct val="100000"/>
                </a:lnSpc>
                <a:spcBef>
                  <a:spcPts val="0"/>
                </a:spcBef>
                <a:spcAft>
                  <a:spcPts val="0"/>
                </a:spcAft>
                <a:buClrTx/>
                <a:buSzTx/>
                <a:buFontTx/>
                <a:buNone/>
                <a:defRPr/>
              </a:pPr>
              <a:r>
                <a:rPr kumimoji="0" lang="zh-CN" altLang="en-US" sz="2200" b="0" i="0" baseline="0" noProof="0" dirty="0" smtClean="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另一方面</a:t>
              </a:r>
              <a:r>
                <a:rPr kumimoji="0" lang="zh-CN" altLang="en-US" sz="2200" b="0" i="0" baseline="0" noProof="0" dirty="0">
                  <a:ln>
                    <a:noFill/>
                  </a:ln>
                  <a:solidFill>
                    <a:srgbClr val="2E2E2E"/>
                  </a:solidFill>
                  <a:effectLst/>
                  <a:uLnTx/>
                  <a:uFillTx/>
                  <a:latin typeface="宋体" panose="02010600030101010101" pitchFamily="2" charset="-122"/>
                  <a:ea typeface="宋体" panose="02010600030101010101" pitchFamily="2" charset="-122"/>
                  <a:cs typeface="Courier New" panose="02070309020205020404" pitchFamily="49" charset="0"/>
                </a:rPr>
                <a:t>，把那些具有否定意义的动作（比如删除或清除）放在手指不容易触及到的红色区域，因为我们不希望用户意外的跟它们产生作用。</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你不应该将移动设计视作是孤立的。对用户来讲，创建一个在移动端、桌面端和平板端无缝结合的体验是非常重要的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smtClean="0">
                <a:solidFill>
                  <a:srgbClr val="2E2E2E"/>
                </a:solidFill>
                <a:uFillTx/>
                <a:latin typeface="+中文正文" charset="0"/>
                <a:cs typeface="Courier New" panose="02070309020205020404" pitchFamily="49" charset="0"/>
              </a:rPr>
              <a:t>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为</a:t>
            </a:r>
            <a:r>
              <a:rPr lang="zh-CN" altLang="en-US" sz="2200" dirty="0">
                <a:solidFill>
                  <a:srgbClr val="2E2E2E"/>
                </a:solidFill>
                <a:uFillTx/>
                <a:latin typeface="+中文正文" charset="0"/>
                <a:cs typeface="Courier New" panose="02070309020205020404" pitchFamily="49" charset="0"/>
              </a:rPr>
              <a:t>例，你</a:t>
            </a:r>
            <a:r>
              <a:rPr lang="zh-CN" altLang="en-US" sz="2200" dirty="0" smtClean="0">
                <a:solidFill>
                  <a:srgbClr val="2E2E2E"/>
                </a:solidFill>
                <a:uFillTx/>
                <a:latin typeface="+中文正文" charset="0"/>
                <a:cs typeface="Courier New" panose="02070309020205020404" pitchFamily="49" charset="0"/>
              </a:rPr>
              <a:t>在</a:t>
            </a:r>
            <a:r>
              <a:rPr lang="en-US" altLang="zh-CN" sz="2200" dirty="0" smtClean="0">
                <a:solidFill>
                  <a:srgbClr val="2E2E2E"/>
                </a:solidFill>
                <a:uFillTx/>
                <a:latin typeface="+中文正文" charset="0"/>
                <a:cs typeface="Courier New" panose="02070309020205020404" pitchFamily="49" charset="0"/>
              </a:rPr>
              <a:t>PC</a:t>
            </a:r>
            <a:r>
              <a:rPr lang="zh-CN" altLang="en-US" sz="2200" dirty="0" smtClean="0">
                <a:solidFill>
                  <a:srgbClr val="2E2E2E"/>
                </a:solidFill>
                <a:uFillTx/>
                <a:latin typeface="+中文正文" charset="0"/>
                <a:cs typeface="Courier New" panose="02070309020205020404" pitchFamily="49" charset="0"/>
              </a:rPr>
              <a:t>端的各种操作所产生的数据会在移动端得到同步。</a:t>
            </a:r>
            <a:r>
              <a:rPr lang="en-US" altLang="zh-CN" sz="2200" dirty="0" smtClean="0">
                <a:solidFill>
                  <a:srgbClr val="2E2E2E"/>
                </a:solidFill>
                <a:uFillTx/>
                <a:latin typeface="+中文正文" charset="0"/>
                <a:cs typeface="Courier New" panose="02070309020205020404" pitchFamily="49" charset="0"/>
              </a:rPr>
              <a:t>IMOOC</a:t>
            </a:r>
            <a:r>
              <a:rPr lang="zh-CN" altLang="en-US" sz="2200" dirty="0" smtClean="0">
                <a:solidFill>
                  <a:srgbClr val="2E2E2E"/>
                </a:solidFill>
                <a:uFillTx/>
                <a:latin typeface="+中文正文" charset="0"/>
                <a:cs typeface="Courier New" panose="02070309020205020404" pitchFamily="49" charset="0"/>
              </a:rPr>
              <a:t>意识</a:t>
            </a:r>
            <a:r>
              <a:rPr lang="zh-CN" altLang="en-US" sz="2200" dirty="0">
                <a:solidFill>
                  <a:srgbClr val="2E2E2E"/>
                </a:solidFill>
                <a:uFillTx/>
                <a:latin typeface="+中文正文" charset="0"/>
                <a:cs typeface="Courier New" panose="02070309020205020404" pitchFamily="49" charset="0"/>
              </a:rPr>
              <a:t>到在跨平台间保持这种数据的同步，创建出良好的无缝结合的体验是非常重要的。</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控件的大最好要控制在</a:t>
              </a:r>
              <a:r>
                <a:rPr lang="en-US" altLang="zh-CN" sz="2000" dirty="0">
                  <a:solidFill>
                    <a:srgbClr val="FF0000"/>
                  </a:solidFill>
                  <a:latin typeface="+mn-ea"/>
                  <a:cs typeface="Courier New" panose="02070309020205020404" pitchFamily="49" charset="0"/>
                </a:rPr>
                <a:t>7 – 10</a:t>
              </a:r>
              <a:r>
                <a:rPr lang="zh-CN" altLang="en-US" sz="2000" dirty="0">
                  <a:solidFill>
                    <a:srgbClr val="FF0000"/>
                  </a:solidFill>
                  <a:latin typeface="+mn-ea"/>
                  <a:cs typeface="Courier New" panose="02070309020205020404" pitchFamily="49" charset="0"/>
                </a:rPr>
                <a:t>毫米</a:t>
              </a:r>
              <a:r>
                <a:rPr lang="zh-CN" altLang="en-US" sz="2000" dirty="0">
                  <a:solidFill>
                    <a:srgbClr val="2E2E2E"/>
                  </a:solidFill>
                  <a:latin typeface="+mn-ea"/>
                  <a:cs typeface="Courier New" panose="02070309020205020404" pitchFamily="49" charset="0"/>
                </a:rPr>
                <a:t>，这样用户方能够准确地使用手指触及到。；另一方面，用户在跟控件产生交互时，控件的边缘应该是可见的，能够以清晰的视觉反馈向用户传达他们确实触及到控件本身了。</a:t>
              </a:r>
            </a:p>
            <a:p>
              <a:endParaRPr lang="zh-CN" altLang="en-US" sz="2000" dirty="0">
                <a:solidFill>
                  <a:srgbClr val="2E2E2E"/>
                </a:solidFill>
                <a:latin typeface="+mn-ea"/>
                <a:cs typeface="Courier New" panose="02070309020205020404" pitchFamily="49" charset="0"/>
              </a:endParaRPr>
            </a:p>
          </p:txBody>
        </p:sp>
      </p:grpSp>
      <p:grpSp>
        <p:nvGrpSpPr>
          <p:cNvPr id="66" name="组合 65"/>
          <p:cNvGrpSpPr/>
          <p:nvPr/>
        </p:nvGrpSpPr>
        <p:grpSpPr>
          <a:xfrm>
            <a:off x="245204" y="1242732"/>
            <a:ext cx="11786505" cy="4918920"/>
            <a:chOff x="236856" y="1246931"/>
            <a:chExt cx="11786505" cy="4918920"/>
          </a:xfrm>
        </p:grpSpPr>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3477875"/>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针对移动端的一条经验法则：</a:t>
              </a:r>
              <a:r>
                <a:rPr lang="zh-CN" altLang="en-US" sz="2000" dirty="0">
                  <a:solidFill>
                    <a:srgbClr val="FF0000"/>
                  </a:solidFill>
                  <a:latin typeface="+mn-ea"/>
                  <a:cs typeface="Courier New" panose="02070309020205020404" pitchFamily="49" charset="0"/>
                </a:rPr>
                <a:t>文本大小应该至少在</a:t>
              </a:r>
              <a:r>
                <a:rPr lang="en-US" altLang="zh-CN" sz="2000" dirty="0">
                  <a:solidFill>
                    <a:srgbClr val="FF0000"/>
                  </a:solidFill>
                  <a:latin typeface="+mn-ea"/>
                  <a:cs typeface="Courier New" panose="02070309020205020404" pitchFamily="49" charset="0"/>
                </a:rPr>
                <a:t>11pt</a:t>
              </a:r>
              <a:r>
                <a:rPr lang="zh-CN" altLang="en-US" sz="2000" dirty="0">
                  <a:solidFill>
                    <a:srgbClr val="FF0000"/>
                  </a:solidFill>
                  <a:latin typeface="+mn-ea"/>
                  <a:cs typeface="Courier New" panose="02070309020205020404" pitchFamily="49" charset="0"/>
                </a:rPr>
                <a:t>左右，好让用户在不用放大的情况也能够清晰的浏览</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通过增加行高或字符间距都能够提高易读性</a:t>
              </a:r>
              <a:r>
                <a:rPr lang="zh-CN" altLang="en-US" sz="2000" dirty="0">
                  <a:solidFill>
                    <a:srgbClr val="2E2E2E"/>
                  </a:solidFill>
                  <a:latin typeface="+mn-ea"/>
                  <a:cs typeface="Courier New" panose="02070309020205020404" pitchFamily="49" charset="0"/>
                </a:rPr>
                <a:t>，合适的大量的留白可以使一些最乱的界面也能够看上去简洁不少。</a:t>
              </a:r>
            </a:p>
          </p:txBody>
        </p:sp>
      </p:grpSp>
      <p:grpSp>
        <p:nvGrpSpPr>
          <p:cNvPr id="76" name="组合 75"/>
          <p:cNvGrpSpPr/>
          <p:nvPr/>
        </p:nvGrpSpPr>
        <p:grpSpPr>
          <a:xfrm>
            <a:off x="236856" y="1241903"/>
            <a:ext cx="11786505" cy="4944543"/>
            <a:chOff x="236856" y="1246931"/>
            <a:chExt cx="11786505" cy="4944543"/>
          </a:xfrm>
        </p:grpSpPr>
        <p:pic>
          <p:nvPicPr>
            <p:cNvPr id="77" name="图片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4401205"/>
            </a:xfrm>
            <a:prstGeom prst="rect">
              <a:avLst/>
            </a:prstGeom>
          </p:spPr>
          <p:txBody>
            <a:bodyPr wrap="square">
              <a:spAutoFit/>
            </a:bodyPr>
            <a:lstStyle/>
            <a:p>
              <a:r>
                <a:rPr lang="zh-CN" altLang="en-US" sz="2000" dirty="0">
                  <a:solidFill>
                    <a:srgbClr val="FF0000"/>
                  </a:solidFill>
                  <a:latin typeface="+mn-ea"/>
                  <a:cs typeface="Courier New" panose="02070309020205020404" pitchFamily="49" charset="0"/>
                </a:rPr>
                <a:t>应该使用颜色和对比度来帮助用户查看和解读你的内容</a:t>
              </a:r>
              <a:r>
                <a:rPr lang="zh-CN" altLang="en-US" sz="2000" dirty="0">
                  <a:solidFill>
                    <a:srgbClr val="2E2E2E"/>
                  </a:solidFill>
                  <a:latin typeface="+mn-ea"/>
                  <a:cs typeface="Courier New" panose="02070309020205020404" pitchFamily="49" charset="0"/>
                </a:rPr>
                <a:t>。选择出能够支撑你的程序可用性的主色调、次要色和强调色，确保不同的界面元素间有足够的色彩对比度以使那些视力不佳的用户也能浏览使用你的程序。</a:t>
              </a:r>
            </a:p>
            <a:p>
              <a:endParaRPr lang="zh-CN" altLang="en-US" sz="2000" dirty="0">
                <a:solidFill>
                  <a:srgbClr val="2E2E2E"/>
                </a:solidFill>
                <a:latin typeface="+mn-ea"/>
                <a:cs typeface="Courier New" panose="02070309020205020404" pitchFamily="49" charset="0"/>
              </a:endParaRPr>
            </a:p>
            <a:p>
              <a:r>
                <a:rPr lang="zh-CN" altLang="en-US" sz="20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2000" dirty="0">
                  <a:solidFill>
                    <a:srgbClr val="2E2E2E"/>
                  </a:solidFill>
                  <a:latin typeface="+mn-ea"/>
                  <a:cs typeface="Courier New" panose="02070309020205020404" pitchFamily="49" charset="0"/>
                </a:rPr>
                <a:t>W3C </a:t>
              </a:r>
              <a:r>
                <a:rPr lang="zh-CN" altLang="en-US" sz="2000" dirty="0">
                  <a:solidFill>
                    <a:srgbClr val="2E2E2E"/>
                  </a:solidFill>
                  <a:latin typeface="+mn-ea"/>
                  <a:cs typeface="Courier New" panose="02070309020205020404" pitchFamily="49" charset="0"/>
                </a:rPr>
                <a:t>中针对正文文本和图像文本的对比度给出以下的推荐比值：</a:t>
              </a:r>
            </a:p>
            <a:p>
              <a:endParaRPr lang="zh-CN" altLang="en-US" sz="2000" dirty="0">
                <a:solidFill>
                  <a:srgbClr val="2E2E2E"/>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小号文本跟其背景色的对比度应至少为</a:t>
              </a:r>
              <a:r>
                <a:rPr lang="en-US" altLang="zh-CN" sz="2000" dirty="0">
                  <a:solidFill>
                    <a:srgbClr val="FF0000"/>
                  </a:solidFill>
                  <a:latin typeface="+mn-ea"/>
                  <a:cs typeface="Courier New" panose="02070309020205020404" pitchFamily="49" charset="0"/>
                </a:rPr>
                <a:t>4.5:1</a:t>
              </a:r>
              <a:r>
                <a:rPr lang="zh-CN" altLang="en-US" sz="2000" dirty="0">
                  <a:solidFill>
                    <a:srgbClr val="FF0000"/>
                  </a:solidFill>
                  <a:latin typeface="+mn-ea"/>
                  <a:cs typeface="Courier New" panose="02070309020205020404" pitchFamily="49" charset="0"/>
                </a:rPr>
                <a:t>。</a:t>
              </a:r>
            </a:p>
            <a:p>
              <a:endParaRPr lang="zh-CN" altLang="en-US" sz="2000" dirty="0">
                <a:solidFill>
                  <a:srgbClr val="FF0000"/>
                </a:solidFill>
                <a:latin typeface="+mn-ea"/>
                <a:cs typeface="Courier New" panose="02070309020205020404" pitchFamily="49" charset="0"/>
              </a:endParaRPr>
            </a:p>
            <a:p>
              <a:r>
                <a:rPr lang="zh-CN" altLang="en-US" sz="2000" dirty="0">
                  <a:solidFill>
                    <a:srgbClr val="FF0000"/>
                  </a:solidFill>
                  <a:latin typeface="+mn-ea"/>
                  <a:cs typeface="Courier New" panose="02070309020205020404" pitchFamily="49" charset="0"/>
                </a:rPr>
                <a:t>大号</a:t>
              </a:r>
              <a:r>
                <a:rPr lang="zh-CN" altLang="en-US" sz="2000" dirty="0" smtClean="0">
                  <a:solidFill>
                    <a:srgbClr val="FF0000"/>
                  </a:solidFill>
                  <a:latin typeface="+mn-ea"/>
                  <a:cs typeface="Courier New" panose="02070309020205020404" pitchFamily="49" charset="0"/>
                </a:rPr>
                <a:t>文本跟</a:t>
              </a:r>
              <a:r>
                <a:rPr lang="zh-CN" altLang="en-US" sz="2000" dirty="0">
                  <a:solidFill>
                    <a:srgbClr val="FF0000"/>
                  </a:solidFill>
                  <a:latin typeface="+mn-ea"/>
                  <a:cs typeface="Courier New" panose="02070309020205020404" pitchFamily="49" charset="0"/>
                </a:rPr>
                <a:t>其背景色的对比度至少为</a:t>
              </a:r>
              <a:r>
                <a:rPr lang="en-US" altLang="zh-CN" sz="2000" dirty="0">
                  <a:solidFill>
                    <a:srgbClr val="FF0000"/>
                  </a:solidFill>
                  <a:latin typeface="+mn-ea"/>
                  <a:cs typeface="Courier New" panose="02070309020205020404" pitchFamily="49" charset="0"/>
                </a:rPr>
                <a:t>3:1</a:t>
              </a:r>
              <a:r>
                <a:rPr lang="zh-CN" altLang="en-US" sz="2000" dirty="0">
                  <a:solidFill>
                    <a:srgbClr val="FF0000"/>
                  </a:solidFill>
                  <a:latin typeface="+mn-ea"/>
                  <a:cs typeface="Courier New" panose="02070309020205020404" pitchFamily="49" charset="0"/>
                </a:rPr>
                <a:t>。</a:t>
              </a:r>
            </a:p>
          </p:txBody>
        </p:sp>
      </p:grpSp>
      <p:grpSp>
        <p:nvGrpSpPr>
          <p:cNvPr id="86" name="组合 85"/>
          <p:cNvGrpSpPr/>
          <p:nvPr/>
        </p:nvGrpSpPr>
        <p:grpSpPr>
          <a:xfrm>
            <a:off x="236856" y="1241903"/>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938992"/>
              </a:xfrm>
              <a:prstGeom prst="rect">
                <a:avLst/>
              </a:prstGeom>
            </p:spPr>
            <p:txBody>
              <a:bodyPr wrap="square">
                <a:spAutoFit/>
              </a:bodyPr>
              <a:lstStyle/>
              <a:p>
                <a:r>
                  <a:rPr lang="zh-CN" altLang="en-US" sz="20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2000" dirty="0" smtClean="0">
                    <a:solidFill>
                      <a:srgbClr val="2E2E2E"/>
                    </a:solidFill>
                    <a:latin typeface="+mn-ea"/>
                    <a:cs typeface="Courier New" panose="02070309020205020404" pitchFamily="49" charset="0"/>
                  </a:rPr>
                  <a:t>。</a:t>
                </a:r>
                <a:endParaRPr lang="en-US" altLang="zh-CN" sz="2000" dirty="0" smtClean="0">
                  <a:solidFill>
                    <a:srgbClr val="2E2E2E"/>
                  </a:solidFill>
                  <a:latin typeface="+mn-ea"/>
                  <a:cs typeface="Courier New" panose="02070309020205020404" pitchFamily="49" charset="0"/>
                </a:endParaRPr>
              </a:p>
              <a:p>
                <a:endParaRPr lang="en-US" altLang="zh-CN" sz="2000" dirty="0" smtClean="0">
                  <a:solidFill>
                    <a:srgbClr val="2E2E2E"/>
                  </a:solidFill>
                  <a:latin typeface="+mn-ea"/>
                  <a:cs typeface="Courier New" panose="02070309020205020404" pitchFamily="49" charset="0"/>
                </a:endParaRPr>
              </a:p>
              <a:p>
                <a:r>
                  <a:rPr lang="zh-CN" altLang="en-US" sz="2000" dirty="0">
                    <a:latin typeface="+mn-ea"/>
                    <a:cs typeface="Courier New" panose="02070309020205020404" pitchFamily="49" charset="0"/>
                  </a:rPr>
                  <a:t>图标和其他关键的元素同样应该遵循上述的对比度推荐值</a:t>
                </a:r>
                <a:r>
                  <a:rPr lang="zh-CN" altLang="en-US" sz="2000" dirty="0">
                    <a:solidFill>
                      <a:srgbClr val="FF0000"/>
                    </a:solidFill>
                    <a:latin typeface="+mn-ea"/>
                    <a:cs typeface="Courier New" panose="02070309020205020404" pitchFamily="49" charset="0"/>
                  </a:rPr>
                  <a:t>。</a:t>
                </a:r>
              </a:p>
            </p:txBody>
          </p:sp>
        </p:grpSp>
        <p:pic>
          <p:nvPicPr>
            <p:cNvPr id="88" name="图片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3"/>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154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对于</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的状态设计</a:t>
                </a:r>
                <a:r>
                  <a:rPr lang="zh-CN" altLang="en-US" sz="2200" dirty="0" smtClean="0">
                    <a:solidFill>
                      <a:srgbClr val="2E2E2E"/>
                    </a:solidFill>
                    <a:uFillTx/>
                    <a:latin typeface="+中文正文" charset="0"/>
                    <a:cs typeface="Courier New" panose="02070309020205020404" pitchFamily="49" charset="0"/>
                  </a:rPr>
                  <a:t>，界面</a:t>
                </a:r>
                <a:r>
                  <a:rPr lang="zh-CN" altLang="en-US" sz="2200" dirty="0">
                    <a:solidFill>
                      <a:srgbClr val="2E2E2E"/>
                    </a:solidFill>
                    <a:uFillTx/>
                    <a:latin typeface="+中文正文" charset="0"/>
                    <a:cs typeface="Courier New" panose="02070309020205020404" pitchFamily="49" charset="0"/>
                  </a:rPr>
                  <a:t>需要通过反馈让用户明白发生了什么，而无需用户猜测。而带有动效的微交互正是以提供视觉反馈而闻名。</a:t>
                </a: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想要展现创意十足的微交互动效，数据的上传和下载过程都是不错的选择</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另外一个经典的案例就是下来刷新，这是目前移动端</a:t>
                </a:r>
                <a:r>
                  <a:rPr lang="en-US" altLang="zh-CN" sz="2200" dirty="0">
                    <a:solidFill>
                      <a:srgbClr val="2E2E2E"/>
                    </a:solidFill>
                    <a:uFillTx/>
                    <a:latin typeface="+中文正文" charset="0"/>
                    <a:cs typeface="Courier New" panose="02070309020205020404" pitchFamily="49" charset="0"/>
                  </a:rPr>
                  <a:t>UI</a:t>
                </a:r>
                <a:r>
                  <a:rPr lang="zh-CN" altLang="en-US" sz="2200" dirty="0">
                    <a:solidFill>
                      <a:srgbClr val="2E2E2E"/>
                    </a:solidFill>
                    <a:uFillTx/>
                    <a:latin typeface="+中文正文" charset="0"/>
                    <a:cs typeface="Courier New" panose="02070309020205020404" pitchFamily="49" charset="0"/>
                  </a:rPr>
                  <a:t>中内容更新最常见的交互手段，一个畅快的下拉刷新微交互动效能够让用户欲罢不能。</a:t>
                </a:r>
              </a:p>
            </p:txBody>
          </p:sp>
        </p:grpSp>
        <p:pic>
          <p:nvPicPr>
            <p:cNvPr id="10" name="图片 9"/>
            <p:cNvPicPr>
              <a:picLocks noChangeAspect="1"/>
            </p:cNvPicPr>
            <p:nvPr/>
          </p:nvPicPr>
          <p:blipFill>
            <a:blip r:embed="rId4"/>
            <a:stretch>
              <a:fillRect/>
            </a:stretch>
          </p:blipFill>
          <p:spPr>
            <a:xfrm>
              <a:off x="6887294" y="3723221"/>
              <a:ext cx="3505615" cy="2629211"/>
            </a:xfrm>
            <a:prstGeom prst="rect">
              <a:avLst/>
            </a:prstGeom>
          </p:spPr>
        </p:pic>
      </p:grpSp>
      <p:grpSp>
        <p:nvGrpSpPr>
          <p:cNvPr id="50" name="组合 49"/>
          <p:cNvGrpSpPr/>
          <p:nvPr/>
        </p:nvGrpSpPr>
        <p:grpSpPr>
          <a:xfrm>
            <a:off x="236855" y="1236306"/>
            <a:ext cx="10450972" cy="5384578"/>
            <a:chOff x="236856" y="1246931"/>
            <a:chExt cx="10450972" cy="5384578"/>
          </a:xfrm>
        </p:grpSpPr>
        <p:pic>
          <p:nvPicPr>
            <p:cNvPr id="51" name="图片 50"/>
            <p:cNvPicPr>
              <a:picLocks noChangeAspect="1"/>
            </p:cNvPicPr>
            <p:nvPr/>
          </p:nvPicPr>
          <p:blipFill>
            <a:blip r:embed="rId5"/>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327026" y="1800429"/>
              <a:ext cx="5326896" cy="4831080"/>
            </a:xfrm>
            <a:prstGeom prst="rect">
              <a:avLst/>
            </a:prstGeom>
          </p:spPr>
          <p:txBody>
            <a:bodyPr wrap="square">
              <a:spAutoFit/>
            </a:bodyPr>
            <a:lstStyle/>
            <a:p>
              <a:r>
                <a:rPr lang="zh-CN" altLang="en-US" sz="2200" dirty="0" smtClean="0">
                  <a:solidFill>
                    <a:srgbClr val="2E2E2E"/>
                  </a:solidFill>
                  <a:latin typeface="+中文正文" charset="0"/>
                  <a:cs typeface="Courier New" panose="02070309020205020404" pitchFamily="49" charset="0"/>
                </a:rPr>
                <a:t>   即使</a:t>
              </a:r>
              <a:r>
                <a:rPr lang="zh-CN" altLang="en-US" sz="2200" dirty="0">
                  <a:solidFill>
                    <a:srgbClr val="2E2E2E"/>
                  </a:solidFill>
                  <a:latin typeface="+中文正文" charset="0"/>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2200" dirty="0">
                  <a:solidFill>
                    <a:srgbClr val="FF0000"/>
                  </a:solidFill>
                  <a:latin typeface="+中文正文" charset="0"/>
                  <a:cs typeface="Courier New" panose="02070309020205020404" pitchFamily="49" charset="0"/>
                </a:rPr>
                <a:t>UI</a:t>
              </a:r>
              <a:r>
                <a:rPr lang="zh-CN" altLang="en-US" sz="2200" dirty="0">
                  <a:solidFill>
                    <a:srgbClr val="FF0000"/>
                  </a:solidFill>
                  <a:latin typeface="+中文正文" charset="0"/>
                  <a:cs typeface="Courier New" panose="02070309020205020404" pitchFamily="49" charset="0"/>
                </a:rPr>
                <a:t>界面中的按钮能够模仿现实中的按钮反馈来强化交互，简单的说来，就是让用户输入和操作的视觉反馈更加明显一些</a:t>
              </a:r>
              <a:r>
                <a:rPr lang="zh-CN" altLang="en-US" sz="2200" dirty="0" smtClean="0">
                  <a:solidFill>
                    <a:srgbClr val="FF0000"/>
                  </a:solidFill>
                  <a:latin typeface="+中文正文" charset="0"/>
                  <a:cs typeface="Courier New" panose="02070309020205020404" pitchFamily="49" charset="0"/>
                </a:rPr>
                <a:t>。</a:t>
              </a:r>
              <a:endParaRPr lang="en-US" altLang="zh-CN" sz="2200" dirty="0" smtClean="0">
                <a:solidFill>
                  <a:srgbClr val="FF0000"/>
                </a:solidFill>
                <a:latin typeface="+中文正文" charset="0"/>
                <a:cs typeface="Courier New" panose="02070309020205020404" pitchFamily="49" charset="0"/>
              </a:endParaRPr>
            </a:p>
            <a:p>
              <a:endParaRPr lang="en-US" altLang="zh-CN" sz="2200" dirty="0" smtClean="0">
                <a:solidFill>
                  <a:srgbClr val="2E2E2E"/>
                </a:solidFill>
                <a:latin typeface="+中文正文" charset="0"/>
                <a:cs typeface="Courier New" panose="02070309020205020404" pitchFamily="49" charset="0"/>
              </a:endParaRPr>
            </a:p>
            <a:p>
              <a:r>
                <a:rPr lang="zh-CN" altLang="en-US" sz="2200" dirty="0" smtClean="0">
                  <a:solidFill>
                    <a:srgbClr val="2E2E2E"/>
                  </a:solidFill>
                  <a:latin typeface="+中文正文" charset="0"/>
                  <a:cs typeface="Courier New" panose="02070309020205020404" pitchFamily="49" charset="0"/>
                </a:rPr>
                <a:t>   视觉</a:t>
              </a:r>
              <a:r>
                <a:rPr lang="zh-CN" altLang="en-US" sz="2200" dirty="0">
                  <a:solidFill>
                    <a:srgbClr val="2E2E2E"/>
                  </a:solidFill>
                  <a:latin typeface="+中文正文" charset="0"/>
                  <a:cs typeface="Courier New" panose="02070309020205020404" pitchFamily="49" charset="0"/>
                </a:rPr>
                <a:t>反馈之所以有用，是因为它符合用户对于交互的期望，当用户针对某个控件进行了操作，而它们给予了对应的反馈，这种感觉是非常良好的。</a:t>
              </a:r>
            </a:p>
          </p:txBody>
        </p:sp>
      </p:grpSp>
      <p:grpSp>
        <p:nvGrpSpPr>
          <p:cNvPr id="60" name="组合 59"/>
          <p:cNvGrpSpPr/>
          <p:nvPr/>
        </p:nvGrpSpPr>
        <p:grpSpPr>
          <a:xfrm>
            <a:off x="245008" y="1235329"/>
            <a:ext cx="10674315" cy="4918920"/>
            <a:chOff x="236856" y="1246931"/>
            <a:chExt cx="10674315" cy="4918920"/>
          </a:xfrm>
        </p:grpSpPr>
        <p:pic>
          <p:nvPicPr>
            <p:cNvPr id="61" name="图片 60"/>
            <p:cNvPicPr>
              <a:picLocks noChangeAspect="1"/>
            </p:cNvPicPr>
            <p:nvPr/>
          </p:nvPicPr>
          <p:blipFill>
            <a:blip r:embed="rId6"/>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77496" y="1812494"/>
              <a:ext cx="5326896" cy="381508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动效一个很重要的功能，是展现状态和内容的转变与过渡，用来解释屏幕上各种元素的排布和</a:t>
              </a:r>
              <a:r>
                <a:rPr lang="zh-CN" altLang="en-US" sz="2200" dirty="0" smtClean="0">
                  <a:solidFill>
                    <a:srgbClr val="2E2E2E"/>
                  </a:solidFill>
                  <a:uFillTx/>
                  <a:latin typeface="+中文正文" charset="0"/>
                  <a:cs typeface="Courier New" panose="02070309020205020404" pitchFamily="49" charset="0"/>
                </a:rPr>
                <a:t>层次。</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smtClean="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图标可能会从一个形状变为另外一个形状，在不同的时间以不同的功能呈现，而这种过渡和转变就是靠动效来表现的。</a:t>
              </a:r>
            </a:p>
            <a:p>
              <a:endParaRPr lang="zh-CN" altLang="en-US"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动效设计的优势不仅仅是单纯的引导，它让转变和过渡的等待过程变得更加有趣，愉悦用户。</a:t>
              </a:r>
            </a:p>
          </p:txBody>
        </p:sp>
      </p:grpSp>
      <p:grpSp>
        <p:nvGrpSpPr>
          <p:cNvPr id="102" name="组合 101"/>
          <p:cNvGrpSpPr/>
          <p:nvPr/>
        </p:nvGrpSpPr>
        <p:grpSpPr>
          <a:xfrm>
            <a:off x="228067" y="1224534"/>
            <a:ext cx="10156052" cy="5301835"/>
            <a:chOff x="236856" y="1241630"/>
            <a:chExt cx="10156052" cy="5301835"/>
          </a:xfrm>
        </p:grpSpPr>
        <p:grpSp>
          <p:nvGrpSpPr>
            <p:cNvPr id="103" name="组合 102"/>
            <p:cNvGrpSpPr/>
            <p:nvPr/>
          </p:nvGrpSpPr>
          <p:grpSpPr>
            <a:xfrm>
              <a:off x="236856" y="1241630"/>
              <a:ext cx="9810220" cy="5301835"/>
              <a:chOff x="236856" y="1241630"/>
              <a:chExt cx="9810220" cy="5301835"/>
            </a:xfrm>
          </p:grpSpPr>
          <p:pic>
            <p:nvPicPr>
              <p:cNvPr id="105" name="图片 104"/>
              <p:cNvPicPr>
                <a:picLocks noChangeAspect="1"/>
              </p:cNvPicPr>
              <p:nvPr/>
            </p:nvPicPr>
            <p:blipFill>
              <a:blip r:embed="rId7"/>
              <a:stretch>
                <a:fillRect/>
              </a:stretch>
            </p:blipFill>
            <p:spPr>
              <a:xfrm>
                <a:off x="6878723" y="1241630"/>
                <a:ext cx="3168353" cy="2376265"/>
              </a:xfrm>
              <a:prstGeom prst="rect">
                <a:avLst/>
              </a:prstGeom>
            </p:spPr>
          </p:pic>
          <p:grpSp>
            <p:nvGrpSpPr>
              <p:cNvPr id="106" name="组合 105"/>
              <p:cNvGrpSpPr/>
              <p:nvPr/>
            </p:nvGrpSpPr>
            <p:grpSpPr>
              <a:xfrm>
                <a:off x="236856" y="1246931"/>
                <a:ext cx="5443220" cy="5296534"/>
                <a:chOff x="236856" y="1246931"/>
                <a:chExt cx="5443220" cy="5296534"/>
              </a:xfrm>
            </p:grpSpPr>
            <p:grpSp>
              <p:nvGrpSpPr>
                <p:cNvPr id="108" name="组合 107"/>
                <p:cNvGrpSpPr/>
                <p:nvPr/>
              </p:nvGrpSpPr>
              <p:grpSpPr>
                <a:xfrm>
                  <a:off x="236856" y="1246931"/>
                  <a:ext cx="5443220" cy="5296534"/>
                  <a:chOff x="237031" y="1247120"/>
                  <a:chExt cx="7801110" cy="5296598"/>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801110" cy="5296598"/>
                    <a:chOff x="1285644" y="1756066"/>
                    <a:chExt cx="7157725" cy="3864555"/>
                  </a:xfrm>
                </p:grpSpPr>
                <p:sp>
                  <p:nvSpPr>
                    <p:cNvPr id="112" name="矩形 111"/>
                    <p:cNvSpPr/>
                    <p:nvPr/>
                  </p:nvSpPr>
                  <p:spPr>
                    <a:xfrm>
                      <a:off x="1285644" y="2104483"/>
                      <a:ext cx="7157725" cy="3516138"/>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326391" y="1877899"/>
                <a:ext cx="5326896" cy="3138170"/>
              </a:xfrm>
              <a:prstGeom prst="rect">
                <a:avLst/>
              </a:prstGeom>
            </p:spPr>
            <p:txBody>
              <a:bodyPr wrap="square">
                <a:spAutoFit/>
              </a:bodyPr>
              <a:lstStyle/>
              <a:p>
                <a:r>
                  <a:rPr lang="zh-CN" altLang="en-US" sz="2200" dirty="0">
                    <a:solidFill>
                      <a:srgbClr val="2E2E2E"/>
                    </a:solidFill>
                    <a:uFillTx/>
                    <a:latin typeface="+中文正文" charset="0"/>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2200" dirty="0" smtClean="0">
                    <a:solidFill>
                      <a:srgbClr val="2E2E2E"/>
                    </a:solidFill>
                    <a:uFillTx/>
                    <a:latin typeface="+中文正文" charset="0"/>
                    <a:cs typeface="Courier New" panose="02070309020205020404" pitchFamily="49" charset="0"/>
                  </a:rPr>
                  <a:t>。</a:t>
                </a:r>
                <a:endParaRPr lang="en-US" altLang="zh-CN" sz="2200" dirty="0" smtClean="0">
                  <a:solidFill>
                    <a:srgbClr val="2E2E2E"/>
                  </a:solidFill>
                  <a:uFillTx/>
                  <a:latin typeface="+中文正文" charset="0"/>
                  <a:cs typeface="Courier New" panose="02070309020205020404" pitchFamily="49" charset="0"/>
                </a:endParaRPr>
              </a:p>
              <a:p>
                <a:endParaRPr lang="en-US" altLang="zh-CN" sz="2200" dirty="0">
                  <a:solidFill>
                    <a:srgbClr val="2E2E2E"/>
                  </a:solidFill>
                  <a:uFillTx/>
                  <a:latin typeface="+中文正文" charset="0"/>
                  <a:cs typeface="Courier New" panose="02070309020205020404" pitchFamily="49" charset="0"/>
                </a:endParaRPr>
              </a:p>
              <a:p>
                <a:r>
                  <a:rPr lang="zh-CN" altLang="en-US" sz="2200" dirty="0">
                    <a:solidFill>
                      <a:srgbClr val="2E2E2E"/>
                    </a:solidFill>
                    <a:uFillTx/>
                    <a:latin typeface="+中文正文" charset="0"/>
                    <a:cs typeface="Courier New" panose="02070309020205020404" pitchFamily="49" charset="0"/>
                  </a:rPr>
                  <a:t>当用户看到这些作为触发反馈的动画效果的时候，就明白他们的操作完成了。</a:t>
                </a:r>
              </a:p>
            </p:txBody>
          </p:sp>
        </p:grpSp>
        <p:pic>
          <p:nvPicPr>
            <p:cNvPr id="104" name="图片 103"/>
            <p:cNvPicPr>
              <a:picLocks noChangeAspect="1"/>
            </p:cNvPicPr>
            <p:nvPr/>
          </p:nvPicPr>
          <p:blipFill>
            <a:blip r:embed="rId8"/>
            <a:stretch>
              <a:fillRect/>
            </a:stretch>
          </p:blipFill>
          <p:spPr>
            <a:xfrm>
              <a:off x="6887294" y="3723221"/>
              <a:ext cx="3505614" cy="2629211"/>
            </a:xfrm>
            <a:prstGeom prst="rect">
              <a:avLst/>
            </a:prstGeom>
          </p:spPr>
        </p:pic>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429895"/>
            </a:xfrm>
            <a:prstGeom prst="rect">
              <a:avLst/>
            </a:prstGeom>
          </p:spPr>
          <p:txBody>
            <a:bodyPr wrap="square">
              <a:spAutoFit/>
            </a:bodyPr>
            <a:lstStyle/>
            <a:p>
              <a:r>
                <a:rPr lang="en-US" altLang="zh-CN" sz="2200" dirty="0" smtClean="0">
                  <a:solidFill>
                    <a:srgbClr val="2E2E2E"/>
                  </a:solidFill>
                  <a:uFillTx/>
                  <a:latin typeface="+中文正文" charset="0"/>
                  <a:cs typeface="Courier New" panose="02070309020205020404" pitchFamily="49" charset="0"/>
                </a:rPr>
                <a:t>1. </a:t>
              </a:r>
              <a:r>
                <a:rPr lang="zh-CN" altLang="en-US" sz="2200" dirty="0">
                  <a:solidFill>
                    <a:srgbClr val="2E2E2E"/>
                  </a:solidFill>
                  <a:uFillTx/>
                  <a:latin typeface="+中文正文" charset="0"/>
                  <a:cs typeface="Courier New" panose="02070309020205020404" pitchFamily="49" charset="0"/>
                </a:rPr>
                <a:t>简要复述</a:t>
              </a:r>
              <a:r>
                <a:rPr lang="zh-CN" altLang="en-US" sz="2200" dirty="0" smtClean="0">
                  <a:solidFill>
                    <a:srgbClr val="2E2E2E"/>
                  </a:solidFill>
                  <a:uFillTx/>
                  <a:latin typeface="+中文正文" charset="0"/>
                  <a:cs typeface="Courier New" panose="02070309020205020404" pitchFamily="49" charset="0"/>
                </a:rPr>
                <a:t>原型设计的几个原则？</a:t>
              </a:r>
            </a:p>
          </p:txBody>
        </p:sp>
      </p:grpSp>
    </p:spTree>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815882"/>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1815882"/>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1558702" y="693490"/>
            <a:ext cx="9746608" cy="6083998"/>
            <a:chOff x="5064" y="1738234"/>
            <a:chExt cx="6744069" cy="3283295"/>
          </a:xfrm>
        </p:grpSpPr>
        <p:pic>
          <p:nvPicPr>
            <p:cNvPr id="59" name="图片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 y="1738234"/>
              <a:ext cx="6744069" cy="3283295"/>
            </a:xfrm>
            <a:prstGeom prst="rect">
              <a:avLst/>
            </a:prstGeom>
          </p:spPr>
        </p:pic>
        <p:sp>
          <p:nvSpPr>
            <p:cNvPr id="63" name="矩形 62"/>
            <p:cNvSpPr/>
            <p:nvPr/>
          </p:nvSpPr>
          <p:spPr>
            <a:xfrm>
              <a:off x="308660" y="1985011"/>
              <a:ext cx="5354498" cy="415498"/>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spTree>
    <p:extLst>
      <p:ext uri="{BB962C8B-B14F-4D97-AF65-F5344CB8AC3E}">
        <p14:creationId xmlns:p14="http://schemas.microsoft.com/office/powerpoint/2010/main" val="403458248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8"/>
                                        </p:tgtEl>
                                      </p:cBhvr>
                                    </p:animEffect>
                                    <p:set>
                                      <p:cBhvr>
                                        <p:cTn id="12"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原型开发工具</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766614" y="5249560"/>
            <a:ext cx="11089232" cy="707886"/>
          </a:xfrm>
          <a:prstGeom prst="rect">
            <a:avLst/>
          </a:prstGeom>
        </p:spPr>
        <p:txBody>
          <a:bodyPr wrap="square">
            <a:spAutoFit/>
          </a:bodyPr>
          <a:lstStyle/>
          <a:p>
            <a:r>
              <a:rPr lang="en-US" altLang="zh-CN" sz="2000" dirty="0">
                <a:solidFill>
                  <a:srgbClr val="FF0000"/>
                </a:solidFill>
              </a:rPr>
              <a:t>6.</a:t>
            </a:r>
            <a:r>
              <a:rPr lang="zh-CN" altLang="en-US" sz="2000" dirty="0">
                <a:solidFill>
                  <a:srgbClr val="FF0000"/>
                </a:solidFill>
              </a:rPr>
              <a:t>页面注释和交互区</a:t>
            </a:r>
          </a:p>
          <a:p>
            <a:r>
              <a:rPr lang="zh-CN" altLang="en-US" sz="2000" dirty="0"/>
              <a:t>添加和管理页面级的注释和交互。</a:t>
            </a:r>
          </a:p>
        </p:txBody>
      </p:sp>
      <p:sp>
        <p:nvSpPr>
          <p:cNvPr id="10" name="矩形 9"/>
          <p:cNvSpPr/>
          <p:nvPr/>
        </p:nvSpPr>
        <p:spPr>
          <a:xfrm>
            <a:off x="766614" y="1617399"/>
            <a:ext cx="11089232" cy="707886"/>
          </a:xfrm>
          <a:prstGeom prst="rect">
            <a:avLst/>
          </a:prstGeom>
        </p:spPr>
        <p:txBody>
          <a:bodyPr wrap="square">
            <a:spAutoFit/>
          </a:bodyPr>
          <a:lstStyle/>
          <a:p>
            <a:r>
              <a:rPr lang="en-US" altLang="zh-CN" sz="2000" dirty="0">
                <a:solidFill>
                  <a:srgbClr val="FF0000"/>
                </a:solidFill>
              </a:rPr>
              <a:t>2.</a:t>
            </a:r>
            <a:r>
              <a:rPr lang="zh-CN" altLang="en-US" sz="2000" dirty="0">
                <a:solidFill>
                  <a:srgbClr val="FF0000"/>
                </a:solidFill>
              </a:rPr>
              <a:t>站点地图面板</a:t>
            </a:r>
          </a:p>
          <a:p>
            <a:r>
              <a:rPr lang="zh-CN" altLang="en-US" sz="2000" dirty="0"/>
              <a:t>对所设计的页面（包括线框图和流程图）进行添加、删除、重命名和组织页面层次。</a:t>
            </a:r>
          </a:p>
        </p:txBody>
      </p:sp>
      <p:sp>
        <p:nvSpPr>
          <p:cNvPr id="11" name="矩形 10"/>
          <p:cNvSpPr/>
          <p:nvPr/>
        </p:nvSpPr>
        <p:spPr>
          <a:xfrm>
            <a:off x="766614" y="799489"/>
            <a:ext cx="11089232" cy="707886"/>
          </a:xfrm>
          <a:prstGeom prst="rect">
            <a:avLst/>
          </a:prstGeom>
        </p:spPr>
        <p:txBody>
          <a:bodyPr wrap="square">
            <a:spAutoFit/>
          </a:bodyPr>
          <a:lstStyle/>
          <a:p>
            <a:r>
              <a:rPr lang="en-US" altLang="zh-CN" sz="2000" dirty="0">
                <a:solidFill>
                  <a:srgbClr val="FF0000"/>
                </a:solidFill>
                <a:latin typeface="Verdana" panose="020B0604030504040204" pitchFamily="34" charset="0"/>
              </a:rPr>
              <a:t>1.</a:t>
            </a:r>
            <a:r>
              <a:rPr lang="zh-CN" altLang="en-US" sz="2000" dirty="0">
                <a:solidFill>
                  <a:srgbClr val="FF0000"/>
                </a:solidFill>
                <a:latin typeface="Verdana" panose="020B0604030504040204" pitchFamily="34" charset="0"/>
              </a:rPr>
              <a:t>主菜单和工具栏</a:t>
            </a:r>
          </a:p>
          <a:p>
            <a:r>
              <a:rPr lang="zh-CN" altLang="en-US" sz="2000" dirty="0">
                <a:solidFill>
                  <a:srgbClr val="000000"/>
                </a:solidFill>
                <a:latin typeface="Verdana" panose="020B0604030504040204" pitchFamily="34" charset="0"/>
              </a:rPr>
              <a:t>执行常用操作，如文件打开、保存文件，格式化控件，自动生成原型和规格说明书等操作。</a:t>
            </a:r>
            <a:endParaRPr lang="zh-CN" altLang="en-US" sz="2000" b="0" i="0" dirty="0">
              <a:solidFill>
                <a:srgbClr val="000000"/>
              </a:solidFill>
              <a:effectLst/>
              <a:latin typeface="Verdana" panose="020B0604030504040204" pitchFamily="34" charset="0"/>
            </a:endParaRPr>
          </a:p>
        </p:txBody>
      </p:sp>
      <p:sp>
        <p:nvSpPr>
          <p:cNvPr id="13" name="矩形 12"/>
          <p:cNvSpPr/>
          <p:nvPr/>
        </p:nvSpPr>
        <p:spPr>
          <a:xfrm>
            <a:off x="768633" y="3383183"/>
            <a:ext cx="11089232" cy="707886"/>
          </a:xfrm>
          <a:prstGeom prst="rect">
            <a:avLst/>
          </a:prstGeom>
        </p:spPr>
        <p:txBody>
          <a:bodyPr wrap="square">
            <a:spAutoFit/>
          </a:bodyPr>
          <a:lstStyle/>
          <a:p>
            <a:r>
              <a:rPr lang="en-US" altLang="zh-CN" sz="2000" dirty="0">
                <a:solidFill>
                  <a:srgbClr val="FF0000"/>
                </a:solidFill>
              </a:rPr>
              <a:t>4.</a:t>
            </a:r>
            <a:r>
              <a:rPr lang="zh-CN" altLang="en-US" sz="2000" dirty="0">
                <a:solidFill>
                  <a:srgbClr val="FF0000"/>
                </a:solidFill>
              </a:rPr>
              <a:t>模块面板</a:t>
            </a:r>
          </a:p>
          <a:p>
            <a:r>
              <a:rPr lang="zh-CN" altLang="en-US" sz="2000" dirty="0"/>
              <a:t>一种可以复用的特殊页面，在该面板中可进行模块的添加、删除、重命名和组织模块分类层次。</a:t>
            </a:r>
          </a:p>
        </p:txBody>
      </p:sp>
      <p:sp>
        <p:nvSpPr>
          <p:cNvPr id="14" name="矩形 13"/>
          <p:cNvSpPr/>
          <p:nvPr/>
        </p:nvSpPr>
        <p:spPr>
          <a:xfrm>
            <a:off x="766614" y="4091069"/>
            <a:ext cx="11089232" cy="1015663"/>
          </a:xfrm>
          <a:prstGeom prst="rect">
            <a:avLst/>
          </a:prstGeom>
        </p:spPr>
        <p:txBody>
          <a:bodyPr wrap="square">
            <a:spAutoFit/>
          </a:bodyPr>
          <a:lstStyle/>
          <a:p>
            <a:r>
              <a:rPr lang="en-US" altLang="zh-CN" sz="2000" dirty="0">
                <a:solidFill>
                  <a:srgbClr val="FF0000"/>
                </a:solidFill>
              </a:rPr>
              <a:t>5.</a:t>
            </a:r>
            <a:r>
              <a:rPr lang="zh-CN" altLang="en-US" sz="2000" dirty="0">
                <a:solidFill>
                  <a:srgbClr val="FF0000"/>
                </a:solidFill>
              </a:rPr>
              <a:t>线框图工作区</a:t>
            </a:r>
          </a:p>
          <a:p>
            <a:r>
              <a:rPr lang="zh-CN" altLang="en-US" sz="2000" dirty="0"/>
              <a:t>线框图工作区也叫页面工作区，线框图工作区是你进行原型设计的主要区域，在该区域中你可以设计线框图、流程图、自定义部件、模块。</a:t>
            </a:r>
          </a:p>
        </p:txBody>
      </p:sp>
      <p:sp>
        <p:nvSpPr>
          <p:cNvPr id="15" name="矩形 14"/>
          <p:cNvSpPr/>
          <p:nvPr/>
        </p:nvSpPr>
        <p:spPr>
          <a:xfrm>
            <a:off x="766614" y="5988224"/>
            <a:ext cx="11089232" cy="707886"/>
          </a:xfrm>
          <a:prstGeom prst="rect">
            <a:avLst/>
          </a:prstGeom>
        </p:spPr>
        <p:txBody>
          <a:bodyPr wrap="square">
            <a:spAutoFit/>
          </a:bodyPr>
          <a:lstStyle/>
          <a:p>
            <a:r>
              <a:rPr lang="en-US" altLang="zh-CN" sz="2000" dirty="0">
                <a:solidFill>
                  <a:srgbClr val="FF0000"/>
                </a:solidFill>
              </a:rPr>
              <a:t>7.</a:t>
            </a:r>
            <a:r>
              <a:rPr lang="zh-CN" altLang="en-US" sz="2000" dirty="0">
                <a:solidFill>
                  <a:srgbClr val="FF0000"/>
                </a:solidFill>
              </a:rPr>
              <a:t>控件交互面板</a:t>
            </a:r>
          </a:p>
          <a:p>
            <a:r>
              <a:rPr lang="zh-CN" altLang="en-US" sz="2000" dirty="0"/>
              <a:t>定义控件的交互，如：链接、弹出、动态显示和隐藏等。</a:t>
            </a:r>
          </a:p>
        </p:txBody>
      </p:sp>
      <p:sp>
        <p:nvSpPr>
          <p:cNvPr id="16" name="矩形 15"/>
          <p:cNvSpPr/>
          <p:nvPr/>
        </p:nvSpPr>
        <p:spPr>
          <a:xfrm>
            <a:off x="766614" y="2401823"/>
            <a:ext cx="11233248" cy="1015663"/>
          </a:xfrm>
          <a:prstGeom prst="rect">
            <a:avLst/>
          </a:prstGeom>
        </p:spPr>
        <p:txBody>
          <a:bodyPr wrap="square">
            <a:spAutoFit/>
          </a:bodyPr>
          <a:lstStyle/>
          <a:p>
            <a:r>
              <a:rPr lang="en-US" altLang="zh-CN" sz="2000" dirty="0">
                <a:solidFill>
                  <a:srgbClr val="FF0000"/>
                </a:solidFill>
              </a:rPr>
              <a:t>3.</a:t>
            </a:r>
            <a:r>
              <a:rPr lang="zh-CN" altLang="en-US" sz="2000" dirty="0">
                <a:solidFill>
                  <a:srgbClr val="FF0000"/>
                </a:solidFill>
              </a:rPr>
              <a:t>控件面板</a:t>
            </a:r>
          </a:p>
          <a:p>
            <a:r>
              <a:rPr lang="zh-CN" altLang="en-US" sz="2000" dirty="0"/>
              <a:t>该面板包含线框图控件和流程图控件</a:t>
            </a:r>
            <a:r>
              <a:rPr lang="zh-CN" altLang="en-US" sz="2000" dirty="0" smtClean="0"/>
              <a:t>，你</a:t>
            </a:r>
            <a:r>
              <a:rPr lang="zh-CN" altLang="en-US" sz="2000" dirty="0"/>
              <a:t>还可以载入已有的部件库（*</a:t>
            </a:r>
            <a:r>
              <a:rPr lang="en-US" altLang="zh-CN" sz="2000" dirty="0"/>
              <a:t>.</a:t>
            </a:r>
            <a:r>
              <a:rPr lang="en-US" altLang="zh-CN" sz="2000" dirty="0" err="1"/>
              <a:t>rplib</a:t>
            </a:r>
            <a:r>
              <a:rPr lang="zh-CN" altLang="en-US" sz="2000" dirty="0"/>
              <a:t>文件）创建自己的部件库。</a:t>
            </a:r>
          </a:p>
        </p:txBody>
      </p:sp>
    </p:spTree>
    <p:extLst>
      <p:ext uri="{BB962C8B-B14F-4D97-AF65-F5344CB8AC3E}">
        <p14:creationId xmlns:p14="http://schemas.microsoft.com/office/powerpoint/2010/main" val="171119344"/>
      </p:ext>
    </p:extLst>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815126"/>
            </a:xfrm>
            <a:prstGeom prst="rect">
              <a:avLst/>
            </a:prstGeom>
          </p:spPr>
          <p:txBody>
            <a:bodyPr wrap="square">
              <a:spAutoFit/>
            </a:bodyPr>
            <a:lstStyle/>
            <a:p>
              <a:r>
                <a:rPr lang="zh-CN" sz="2200" dirty="0">
                  <a:solidFill>
                    <a:srgbClr val="000000"/>
                  </a:solidFill>
                  <a:latin typeface="Verdana" panose="020B0604030504040204" pitchFamily="34" charset="0"/>
                </a:rPr>
                <a:t>   </a:t>
              </a:r>
              <a:r>
                <a:rPr lang="zh-CN" sz="2200" dirty="0">
                  <a:solidFill>
                    <a:schemeClr val="accent1"/>
                  </a:solidFill>
                  <a:effectLst>
                    <a:outerShdw blurRad="38100" dist="25400" dir="5400000" algn="ctr" rotWithShape="0">
                      <a:srgbClr val="6E747A">
                        <a:alpha val="43000"/>
                      </a:srgbClr>
                    </a:outerShdw>
                  </a:effectLst>
                  <a:latin typeface="Verdana" panose="020B0604030504040204" pitchFamily="34" charset="0"/>
                </a:rPr>
                <a:t>使用抛弃型原型从用例到用户交互设计过程中的活动顺序（右图）</a:t>
              </a:r>
              <a:endParaRPr lang="zh-CN" sz="2200" dirty="0">
                <a:solidFill>
                  <a:srgbClr val="000000"/>
                </a:solidFill>
                <a:latin typeface="Verdana" panose="020B0604030504040204" pitchFamily="34" charset="0"/>
              </a:endParaRPr>
            </a:p>
            <a:p>
              <a:r>
                <a:rPr lang="zh-CN" sz="2200" dirty="0">
                  <a:solidFill>
                    <a:srgbClr val="000000"/>
                  </a:solidFill>
                  <a:latin typeface="Verdana" panose="020B0604030504040204" pitchFamily="34" charset="0"/>
                </a:rPr>
                <a:t>     </a:t>
              </a:r>
            </a:p>
            <a:p>
              <a:r>
                <a:rPr lang="en-US" altLang="zh-CN" sz="2200" b="0" i="0" dirty="0">
                  <a:solidFill>
                    <a:srgbClr val="000000"/>
                  </a:solidFill>
                  <a:effectLst/>
                  <a:latin typeface="Verdana" panose="020B0604030504040204" pitchFamily="34" charset="0"/>
                </a:rPr>
                <a:t>1.</a:t>
              </a:r>
              <a:r>
                <a:rPr lang="zh-CN" altLang="en-US" sz="2200" b="0" i="0" dirty="0">
                  <a:solidFill>
                    <a:srgbClr val="FF0000"/>
                  </a:solidFill>
                  <a:effectLst/>
                  <a:latin typeface="Verdana" panose="020B0604030504040204" pitchFamily="34" charset="0"/>
                </a:rPr>
                <a:t>设计用例</a:t>
              </a:r>
              <a:r>
                <a:rPr lang="zh-CN" altLang="en-US" sz="2200" b="0" i="0" dirty="0">
                  <a:solidFill>
                    <a:srgbClr val="000000"/>
                  </a:solidFill>
                  <a:effectLst/>
                  <a:latin typeface="Verdana" panose="020B0604030504040204" pitchFamily="34" charset="0"/>
                </a:rPr>
                <a:t>：每个角色在这个网站或软件中能做几件事情，每个事情就是一个用例。</a:t>
              </a:r>
            </a:p>
            <a:p>
              <a:r>
                <a:rPr lang="en-US" altLang="zh-CN" sz="2200" b="0" i="0" dirty="0">
                  <a:solidFill>
                    <a:srgbClr val="000000"/>
                  </a:solidFill>
                  <a:effectLst/>
                  <a:latin typeface="Verdana" panose="020B0604030504040204" pitchFamily="34" charset="0"/>
                </a:rPr>
                <a:t>2.</a:t>
              </a:r>
              <a:r>
                <a:rPr lang="zh-CN" altLang="en-US" sz="2200" b="0" i="0" dirty="0">
                  <a:solidFill>
                    <a:srgbClr val="FF0000"/>
                  </a:solidFill>
                  <a:effectLst/>
                  <a:latin typeface="Verdana" panose="020B0604030504040204" pitchFamily="34" charset="0"/>
                </a:rPr>
                <a:t>对话图</a:t>
              </a:r>
              <a:r>
                <a:rPr lang="zh-CN" altLang="en-US" sz="2200" b="0" i="0" dirty="0">
                  <a:solidFill>
                    <a:srgbClr val="000000"/>
                  </a:solidFill>
                  <a:effectLst/>
                  <a:latin typeface="Verdana" panose="020B0604030504040204" pitchFamily="34" charset="0"/>
                </a:rPr>
                <a:t>：对话图用来描述页面的概念构架。每个方框代表一个页面，这些页面一起实现用例中识别的服务。在画对话图的时候，我们可能会发现用户可能希望执行的动作。而在使用用例的过程中，可能会发现简化和优化用户体验的方法。</a:t>
              </a: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2"/>
          <a:stretch>
            <a:fillRect/>
          </a:stretch>
        </p:blipFill>
        <p:spPr>
          <a:xfrm>
            <a:off x="6643370" y="2099310"/>
            <a:ext cx="5147945" cy="332613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原型的使用与评估</a:t>
            </a:r>
          </a:p>
        </p:txBody>
      </p:sp>
      <p:grpSp>
        <p:nvGrpSpPr>
          <p:cNvPr id="7" name="组合 6"/>
          <p:cNvGrpSpPr/>
          <p:nvPr/>
        </p:nvGrpSpPr>
        <p:grpSpPr>
          <a:xfrm>
            <a:off x="236855" y="1269365"/>
            <a:ext cx="6061710" cy="4896485"/>
            <a:chOff x="237030" y="1269554"/>
            <a:chExt cx="7776864" cy="4896544"/>
          </a:xfrm>
        </p:grpSpPr>
        <p:sp>
          <p:nvSpPr>
            <p:cNvPr id="5" name="矩形 4"/>
            <p:cNvSpPr/>
            <p:nvPr/>
          </p:nvSpPr>
          <p:spPr>
            <a:xfrm>
              <a:off x="546794" y="1923612"/>
              <a:ext cx="6777864" cy="3138208"/>
            </a:xfrm>
            <a:prstGeom prst="rect">
              <a:avLst/>
            </a:prstGeom>
          </p:spPr>
          <p:txBody>
            <a:bodyPr wrap="square">
              <a:spAutoFit/>
            </a:bodyPr>
            <a:lstStyle/>
            <a:p>
              <a:r>
                <a:rPr lang="en-US" altLang="zh-CN" sz="2200" b="0" i="0" dirty="0">
                  <a:solidFill>
                    <a:srgbClr val="000000"/>
                  </a:solidFill>
                  <a:effectLst/>
                  <a:latin typeface="Verdana" panose="020B0604030504040204" pitchFamily="34" charset="0"/>
                </a:rPr>
                <a:t>3.</a:t>
              </a:r>
              <a:r>
                <a:rPr lang="zh-CN" altLang="en-US" sz="2200" b="0" i="0" dirty="0">
                  <a:solidFill>
                    <a:srgbClr val="FF0000"/>
                  </a:solidFill>
                  <a:effectLst>
                    <a:outerShdw blurRad="38100" dist="25400" dir="5400000" algn="ctr" rotWithShape="0">
                      <a:srgbClr val="6E747A">
                        <a:alpha val="43000"/>
                      </a:srgbClr>
                    </a:outerShdw>
                  </a:effectLst>
                  <a:latin typeface="Verdana" panose="020B0604030504040204" pitchFamily="34" charset="0"/>
                </a:rPr>
                <a:t>创建可抛弃原型或者线框图</a:t>
              </a:r>
              <a:r>
                <a:rPr lang="zh-CN" altLang="en-US" sz="2200" b="0" i="0" dirty="0">
                  <a:solidFill>
                    <a:srgbClr val="000000"/>
                  </a:solidFill>
                  <a:effectLst/>
                  <a:latin typeface="Verdana" panose="020B0604030504040204" pitchFamily="34" charset="0"/>
                </a:rPr>
                <a:t>：可以是在纸上手画的草图或是画的一个简单的素描，或是用一个精巧的原型或可视化设计工具创建的模型。可以用这些简单的图标工具与用户代表在页面大致布局方面达成一致的理解，由于它简单易懂，所以可以使页面容易理解和使用。</a:t>
              </a:r>
            </a:p>
            <a:p>
              <a:r>
                <a:rPr lang="en-US" altLang="zh-CN" sz="2200" b="0" i="0" dirty="0">
                  <a:solidFill>
                    <a:srgbClr val="000000"/>
                  </a:solidFill>
                  <a:effectLst/>
                  <a:latin typeface="Verdana" panose="020B0604030504040204" pitchFamily="34" charset="0"/>
                </a:rPr>
                <a:t>4.</a:t>
              </a:r>
              <a:r>
                <a:rPr lang="zh-CN" altLang="en-US" sz="2200" b="0" i="0" dirty="0">
                  <a:solidFill>
                    <a:srgbClr val="FF0000"/>
                  </a:solidFill>
                  <a:effectLst/>
                  <a:latin typeface="Verdana" panose="020B0604030504040204" pitchFamily="34" charset="0"/>
                </a:rPr>
                <a:t>创建一个详细的</a:t>
              </a:r>
              <a:r>
                <a:rPr lang="en-US" altLang="zh-CN" sz="2200" b="0" i="0" dirty="0">
                  <a:solidFill>
                    <a:srgbClr val="FF0000"/>
                  </a:solidFill>
                  <a:effectLst/>
                  <a:latin typeface="Verdana" panose="020B0604030504040204" pitchFamily="34" charset="0"/>
                </a:rPr>
                <a:t>UI</a:t>
              </a:r>
              <a:r>
                <a:rPr lang="zh-CN" altLang="en-US" sz="2200" b="0" i="0" dirty="0">
                  <a:solidFill>
                    <a:srgbClr val="FF0000"/>
                  </a:solidFill>
                  <a:effectLst/>
                  <a:latin typeface="Verdana" panose="020B0604030504040204" pitchFamily="34" charset="0"/>
                </a:rPr>
                <a:t>屏幕界面设计</a:t>
              </a:r>
              <a:r>
                <a:rPr lang="zh-CN" altLang="en-US" sz="2200" b="0" i="0" dirty="0">
                  <a:solidFill>
                    <a:srgbClr val="000000"/>
                  </a:solidFill>
                  <a:effectLst/>
                  <a:latin typeface="Verdana" panose="020B0604030504040204" pitchFamily="34" charset="0"/>
                </a:rPr>
                <a:t>：是前期需求分析和原型活动的最终产物。</a:t>
              </a: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9" name="图片 8"/>
          <p:cNvPicPr>
            <a:picLocks noChangeAspect="1"/>
          </p:cNvPicPr>
          <p:nvPr/>
        </p:nvPicPr>
        <p:blipFill>
          <a:blip r:embed="rId2"/>
          <a:stretch>
            <a:fillRect/>
          </a:stretch>
        </p:blipFill>
        <p:spPr>
          <a:xfrm>
            <a:off x="6643370" y="2099310"/>
            <a:ext cx="5147945" cy="3326130"/>
          </a:xfrm>
          <a:prstGeom prst="rect">
            <a:avLst/>
          </a:prstGeom>
        </p:spPr>
      </p:pic>
      <p:sp>
        <p:nvSpPr>
          <p:cNvPr id="8" name="文本框 7"/>
          <p:cNvSpPr txBox="1"/>
          <p:nvPr/>
        </p:nvSpPr>
        <p:spPr>
          <a:xfrm>
            <a:off x="236855" y="5011420"/>
            <a:ext cx="6062345" cy="1060450"/>
          </a:xfrm>
          <a:prstGeom prst="rect">
            <a:avLst/>
          </a:prstGeom>
          <a:noFill/>
        </p:spPr>
        <p:txBody>
          <a:bodyPr wrap="square" rtlCol="0">
            <a:spAutoFit/>
          </a:bodyPr>
          <a:lstStyle/>
          <a:p>
            <a:r>
              <a:rPr lang="zh-CN" altLang="en-US">
                <a:solidFill>
                  <a:schemeClr val="accent1"/>
                </a:solidFill>
                <a:effectLst>
                  <a:outerShdw blurRad="38100" dist="25400" dir="5400000" algn="ctr" rotWithShape="0">
                    <a:srgbClr val="6E747A">
                      <a:alpha val="43000"/>
                    </a:srgbClr>
                  </a:outerShdw>
                </a:effectLst>
              </a:rPr>
              <a:t>这些活动并不需要严格按照顺序执行。想要获得一个可接受的互相认可的</a:t>
            </a:r>
            <a:r>
              <a:rPr lang="en-US" altLang="zh-CN">
                <a:solidFill>
                  <a:schemeClr val="accent1"/>
                </a:solidFill>
                <a:effectLst>
                  <a:outerShdw blurRad="38100" dist="25400" dir="5400000" algn="ctr" rotWithShape="0">
                    <a:srgbClr val="6E747A">
                      <a:alpha val="43000"/>
                    </a:srgbClr>
                  </a:outerShdw>
                </a:effectLst>
              </a:rPr>
              <a:t>UI</a:t>
            </a:r>
            <a:r>
              <a:rPr lang="zh-CN" altLang="en-US">
                <a:solidFill>
                  <a:schemeClr val="accent1"/>
                </a:solidFill>
                <a:effectLst>
                  <a:outerShdw blurRad="38100" dist="25400" dir="5400000" algn="ctr" rotWithShape="0">
                    <a:srgbClr val="6E747A">
                      <a:alpha val="43000"/>
                    </a:srgbClr>
                  </a:outerShdw>
                </a:effectLst>
              </a:rPr>
              <a:t>设计，最好的方式就是对用例、对话图以及线框图进行迭代。</a:t>
            </a:r>
          </a:p>
        </p:txBody>
      </p:sp>
    </p:spTree>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476625"/>
          </a:xfrm>
          <a:prstGeom prst="rect">
            <a:avLst/>
          </a:prstGeom>
        </p:spPr>
        <p:txBody>
          <a:bodyPr wrap="square">
            <a:spAutoFit/>
          </a:bodyPr>
          <a:lstStyle/>
          <a:p>
            <a:r>
              <a:rPr lang="en-US" altLang="zh-CN" sz="2200" dirty="0" smtClean="0"/>
              <a:t>	1.</a:t>
            </a:r>
            <a:r>
              <a:rPr lang="zh-CN" altLang="en-US" sz="2200" dirty="0" smtClean="0">
                <a:solidFill>
                  <a:srgbClr val="FF0000"/>
                </a:solidFill>
              </a:rPr>
              <a:t>原型评估与易用性测试相关</a:t>
            </a:r>
            <a:r>
              <a:rPr lang="zh-CN" altLang="en-US" sz="2200" dirty="0" smtClean="0"/>
              <a:t>。相较于直接让用户说出自己的想法，观察用户如何使用原型可以获得更多信息。观察到用户手指或者鼠标指针潜意识的动作指向，还要找出评估人员在评估原型时不同于他们使用其他应用时的行为。</a:t>
            </a:r>
          </a:p>
          <a:p>
            <a:r>
              <a:rPr lang="en-US" altLang="zh-CN" sz="2200" dirty="0" smtClean="0"/>
              <a:t>	2.</a:t>
            </a:r>
            <a:r>
              <a:rPr lang="zh-CN" altLang="en-US" sz="2200" dirty="0" smtClean="0">
                <a:solidFill>
                  <a:srgbClr val="FF0000"/>
                </a:solidFill>
              </a:rPr>
              <a:t>让合适的人员从恰当的角色评估界面原型</a:t>
            </a:r>
            <a:r>
              <a:rPr lang="zh-CN" altLang="en-US" sz="2200" dirty="0" smtClean="0"/>
              <a:t>。评估人员包括来自多个用户类别的成员，既要包括有经验的，也要有经验欠缺的。在将原型呈现给评估人员时，需要强调只需要关注部分功能，其余部分会在实际系统开发过程中实现。</a:t>
            </a:r>
            <a:r>
              <a:rPr lang="zh-CN" altLang="en-US" sz="2200" dirty="0" smtClean="0">
                <a:solidFill>
                  <a:srgbClr val="FF0000"/>
                </a:solidFill>
              </a:rPr>
              <a:t>与任何易用性测试一样，注意不要在原型评估中漏掉来自重要用户类别中的成员。经验不足的用户可能因为原型直观易用而喜欢它，但经验丰富的用户可能因此而讨厌它，因为这种方式会减慢他们的操作速度。要确保两个用户组都可以表达自己的观点。</a:t>
            </a:r>
            <a:endParaRPr lang="zh-CN" altLang="en-US" sz="2200" dirty="0" smtClean="0"/>
          </a:p>
          <a:p>
            <a:r>
              <a:rPr lang="en-US" altLang="zh-CN" sz="2200" dirty="0" smtClean="0">
                <a:solidFill>
                  <a:srgbClr val="FF0000"/>
                </a:solidFill>
              </a:rPr>
              <a:t>	</a:t>
            </a:r>
          </a:p>
        </p:txBody>
      </p:sp>
    </p:spTree>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1860"/>
          </a:xfrm>
          <a:prstGeom prst="rect">
            <a:avLst/>
          </a:prstGeom>
          <a:noFill/>
        </p:spPr>
        <p:txBody>
          <a:bodyPr wrap="square" rtlCol="0">
            <a:spAutoFit/>
          </a:bodyPr>
          <a:lstStyle/>
          <a:p>
            <a:r>
              <a:rPr lang="zh-CN" altLang="zh-CN" sz="2665" dirty="0">
                <a:solidFill>
                  <a:srgbClr val="183A5D"/>
                </a:solidFill>
                <a:latin typeface="微软雅黑" panose="020B0503020204020204" pitchFamily="34" charset="-122"/>
                <a:ea typeface="微软雅黑" panose="020B0503020204020204" pitchFamily="34" charset="-122"/>
              </a:rPr>
              <a:t>原型的使用与评估</a:t>
            </a: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3138170"/>
          </a:xfrm>
          <a:prstGeom prst="rect">
            <a:avLst/>
          </a:prstGeom>
        </p:spPr>
        <p:txBody>
          <a:bodyPr wrap="square">
            <a:spAutoFit/>
          </a:bodyPr>
          <a:lstStyle/>
          <a:p>
            <a:r>
              <a:rPr lang="en-US" altLang="zh-CN" sz="2200" dirty="0" smtClean="0">
                <a:solidFill>
                  <a:srgbClr val="FF0000"/>
                </a:solidFill>
              </a:rPr>
              <a:t>	</a:t>
            </a:r>
            <a:r>
              <a:rPr lang="en-US" altLang="zh-CN" sz="2200" dirty="0" smtClean="0">
                <a:sym typeface="+mn-ea"/>
              </a:rPr>
              <a:t>3.</a:t>
            </a:r>
            <a:r>
              <a:rPr lang="zh-CN" altLang="en-US" sz="2200" dirty="0" smtClean="0">
                <a:solidFill>
                  <a:srgbClr val="FF0000"/>
                </a:solidFill>
              </a:rPr>
              <a:t>创建一些脚本来帮助用户完成一系列的操作和回答一些特定的问题</a:t>
            </a:r>
            <a:r>
              <a:rPr lang="zh-CN" altLang="en-US" sz="2200" dirty="0" smtClean="0"/>
              <a:t>。评估脚本可以从用例、用户故事或者原型关注的功能点演化而来。通过脚本，能够帮助发现与某些特定操作相关的一些问题。也可以提出一些问题。</a:t>
            </a:r>
          </a:p>
          <a:p>
            <a:r>
              <a:rPr lang="en-US" altLang="zh-CN" sz="2200" dirty="0" smtClean="0"/>
              <a:t>	4.</a:t>
            </a:r>
            <a:r>
              <a:rPr lang="zh-CN" altLang="en-US" sz="2200" dirty="0" smtClean="0">
                <a:solidFill>
                  <a:srgbClr val="FF0000"/>
                </a:solidFill>
              </a:rPr>
              <a:t>原型评估中获得的信息要记录下来。可以利用实物原型中的信息来 提炼需求</a:t>
            </a:r>
            <a:r>
              <a:rPr lang="zh-CN" altLang="en-US" sz="2200" dirty="0" smtClean="0"/>
              <a:t>。如果评估产生了</a:t>
            </a:r>
            <a:r>
              <a:rPr lang="en-US" altLang="zh-CN" sz="2200" dirty="0" smtClean="0"/>
              <a:t>UI</a:t>
            </a:r>
            <a:r>
              <a:rPr lang="zh-CN" altLang="en-US" sz="2200" dirty="0" smtClean="0"/>
              <a:t>设计方面的决策，还要把这些决策及产生过程都记录下来。</a:t>
            </a:r>
            <a:r>
              <a:rPr lang="zh-CN" altLang="en-US" sz="2200" dirty="0" smtClean="0">
                <a:solidFill>
                  <a:srgbClr val="FF0000"/>
                </a:solidFill>
              </a:rPr>
              <a:t>缺少思路的决策常常导致事后需要重复思考其产生的原因和过程</a:t>
            </a:r>
            <a:r>
              <a:rPr lang="zh-CN" altLang="en-US" sz="2200" dirty="0" smtClean="0"/>
              <a:t>。对于概念证明，要记下评估过程及其结果，从探究过得所有技术方案中做出最佳选择。将指定需求与原型之间不一致的冲突找出来并加以解决。</a:t>
            </a:r>
          </a:p>
          <a:p>
            <a:r>
              <a:rPr lang="en-US" altLang="zh-CN" sz="2200" dirty="0" smtClean="0">
                <a:solidFill>
                  <a:srgbClr val="FF0000"/>
                </a:solidFill>
              </a:rPr>
              <a:t>	</a:t>
            </a:r>
          </a:p>
        </p:txBody>
      </p:sp>
    </p:spTree>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508695"/>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对原型投入过多</a:t>
              </a:r>
              <a:endParaRPr lang="zh-CN" altLang="en-US" sz="24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p>
        </p:txBody>
      </p:sp>
    </p:spTree>
  </p:cSld>
  <p:clrMapOvr>
    <a:masterClrMapping/>
  </p:clrMapOvr>
  <p:transition spd="slow" advClick="0" advTm="0">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p>
        </p:txBody>
      </p:sp>
    </p:spTree>
  </p:cSld>
  <p:clrMapOvr>
    <a:masterClrMapping/>
  </p:clrMapOvr>
  <p:transition spd="slow" advClick="0" advTm="0">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4661535"/>
          </a:xfrm>
          <a:prstGeom prst="rect">
            <a:avLst/>
          </a:prstGeom>
        </p:spPr>
        <p:txBody>
          <a:bodyPr wrap="square">
            <a:spAutoFit/>
          </a:bodyPr>
          <a:lstStyle/>
          <a:p>
            <a:pPr indent="457200">
              <a:lnSpc>
                <a:spcPct val="150000"/>
              </a:lnSpc>
            </a:pPr>
            <a:r>
              <a:rPr lang="zh-CN" altLang="en-US" sz="2200" dirty="0"/>
              <a:t>第三个风险是用户根据原型的性能来推断最终产品的预期性能。</a:t>
            </a:r>
            <a:r>
              <a:rPr lang="zh-CN" altLang="en-US" sz="2200" dirty="0">
                <a:solidFill>
                  <a:schemeClr val="accent1">
                    <a:lumMod val="75000"/>
                  </a:schemeClr>
                </a:solidFill>
              </a:rPr>
              <a:t>不要在预期产品环境中对原型进行评估</a:t>
            </a:r>
            <a:r>
              <a:rPr lang="zh-CN" altLang="en-US" sz="2200" dirty="0" smtClean="0">
                <a:solidFill>
                  <a:schemeClr val="accent1">
                    <a:lumMod val="75000"/>
                  </a:schemeClr>
                </a:solidFill>
              </a:rPr>
              <a:t>。</a:t>
            </a:r>
            <a:endParaRPr lang="en-US" altLang="zh-CN" sz="2200" dirty="0" smtClean="0">
              <a:solidFill>
                <a:schemeClr val="accent1">
                  <a:lumMod val="75000"/>
                </a:schemeClr>
              </a:solidFill>
            </a:endParaRPr>
          </a:p>
          <a:p>
            <a:pPr indent="457200">
              <a:lnSpc>
                <a:spcPct val="150000"/>
              </a:lnSpc>
            </a:pPr>
            <a:r>
              <a:rPr lang="zh-CN" altLang="en-US" sz="2200" dirty="0"/>
              <a:t>为了使原型更真实地模拟最终产品的预期行为，在构建原型时</a:t>
            </a:r>
            <a:r>
              <a:rPr lang="zh-CN" altLang="en-US" sz="2200" dirty="0">
                <a:solidFill>
                  <a:schemeClr val="accent1">
                    <a:lumMod val="75000"/>
                  </a:schemeClr>
                </a:solidFill>
              </a:rPr>
              <a:t>要考虑时间上的延迟或 者让原型看起来还没有准备好马上发布</a:t>
            </a:r>
            <a:r>
              <a:rPr lang="zh-CN" altLang="en-US" sz="2200" dirty="0"/>
              <a:t>。可以在屏幕上放消息，声明它并不代表最终的产品。</a:t>
            </a:r>
          </a:p>
          <a:p>
            <a:pPr indent="457200">
              <a:lnSpc>
                <a:spcPct val="150000"/>
              </a:lnSpc>
            </a:pPr>
            <a:r>
              <a:rPr lang="zh-CN" altLang="en-US" sz="2200" dirty="0"/>
              <a:t>在敏捷开发和其他演进原型中，要</a:t>
            </a:r>
            <a:r>
              <a:rPr lang="zh-CN" altLang="en-US" sz="2200" dirty="0">
                <a:solidFill>
                  <a:schemeClr val="accent1">
                    <a:lumMod val="75000"/>
                  </a:schemeClr>
                </a:solidFill>
              </a:rPr>
              <a:t>保证从一开始就设计一个健壮的、可扩展的架构并写出高质量的代码</a:t>
            </a:r>
            <a:r>
              <a:rPr lang="zh-CN" altLang="en-US" sz="2200" dirty="0"/>
              <a:t>。构建一个产 品级软件并且每</a:t>
            </a:r>
            <a:r>
              <a:rPr lang="en-US" altLang="zh-CN" sz="2200" dirty="0"/>
              <a:t>- </a:t>
            </a:r>
            <a:r>
              <a:rPr lang="zh-CN" altLang="en-US" sz="2200" dirty="0"/>
              <a:t>个时间段只完成其中一小部分。可以在后期迭代中通过重构来优化设计，但后期的重构并不能代替前期设计工作。</a:t>
            </a:r>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solidFill>
                  <a:srgbClr val="0070C0"/>
                </a:solidFill>
                <a:effectLst>
                  <a:outerShdw blurRad="38100" dist="19050" dir="2700000" algn="tl" rotWithShape="0">
                    <a:schemeClr val="dk1">
                      <a:alpha val="40000"/>
                    </a:schemeClr>
                  </a:outerShdw>
                </a:effectLst>
              </a:rPr>
              <a:t>界面（即以用户为中心的</a:t>
            </a:r>
            <a:r>
              <a:rPr lang="en-US" altLang="zh-CN" sz="2400" dirty="0">
                <a:solidFill>
                  <a:srgbClr val="0070C0"/>
                </a:solidFill>
                <a:effectLst>
                  <a:outerShdw blurRad="38100" dist="19050" dir="2700000" algn="tl" rotWithShape="0">
                    <a:schemeClr val="dk1">
                      <a:alpha val="40000"/>
                    </a:schemeClr>
                  </a:outerShdw>
                </a:effectLst>
              </a:rPr>
              <a:t>UI</a:t>
            </a:r>
            <a:r>
              <a:rPr lang="zh-CN" altLang="en-US" sz="2400" dirty="0">
                <a:solidFill>
                  <a:srgbClr val="0070C0"/>
                </a:solidFill>
                <a:effectLst>
                  <a:outerShdw blurRad="38100" dist="19050" dir="2700000" algn="tl" rotWithShape="0">
                    <a:schemeClr val="dk1">
                      <a:alpha val="40000"/>
                    </a:schemeClr>
                  </a:outerShdw>
                </a:effectLst>
              </a:rPr>
              <a:t>）</a:t>
            </a:r>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p>
          <a:p>
            <a:pPr lvl="0"/>
            <a:r>
              <a:rPr lang="zh-CN" altLang="en-US" sz="2400" dirty="0">
                <a:solidFill>
                  <a:srgbClr val="0070C0"/>
                </a:solidFill>
                <a:effectLst>
                  <a:outerShdw blurRad="38100" dist="19050" dir="2700000" algn="tl" rotWithShape="0">
                    <a:schemeClr val="dk1">
                      <a:alpha val="40000"/>
                    </a:schemeClr>
                  </a:outerShdw>
                </a:effectLst>
              </a:rPr>
              <a:t>原型（prototype）</a:t>
            </a:r>
            <a:endParaRPr lang="zh-CN" altLang="en-US" sz="2400" dirty="0">
              <a:solidFill>
                <a:schemeClr val="tx1"/>
              </a:solidFill>
              <a:effectLst>
                <a:outerShdw blurRad="38100" dist="19050" dir="2700000" algn="tl" rotWithShape="0">
                  <a:schemeClr val="dk1">
                    <a:alpha val="40000"/>
                  </a:schemeClr>
                </a:outerShdw>
              </a:effectLst>
            </a:endParaRPr>
          </a:p>
          <a:p>
            <a:pPr lvl="0"/>
            <a:r>
              <a:rPr lang="en-US" altLang="zh-CN" sz="2400" dirty="0">
                <a:solidFill>
                  <a:schemeClr val="tx1"/>
                </a:solidFill>
                <a:effectLst>
                  <a:outerShdw blurRad="38100" dist="19050" dir="2700000" algn="tl" rotWithShape="0">
                    <a:schemeClr val="dk1">
                      <a:alpha val="40000"/>
                    </a:schemeClr>
                  </a:outerShdw>
                </a:effectLst>
              </a:rPr>
              <a:t>1.</a:t>
            </a:r>
            <a:r>
              <a:rPr lang="zh-CN" altLang="en-US" sz="2400" dirty="0">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p>
          <a:p>
            <a:pPr lvl="0"/>
            <a:r>
              <a:rPr lang="en-US" altLang="zh-CN" sz="2400" dirty="0">
                <a:solidFill>
                  <a:schemeClr val="tx1"/>
                </a:solidFill>
                <a:effectLst>
                  <a:outerShdw blurRad="38100" dist="19050" dir="2700000" algn="tl" rotWithShape="0">
                    <a:schemeClr val="dk1">
                      <a:alpha val="40000"/>
                    </a:schemeClr>
                  </a:outerShdw>
                </a:effectLst>
              </a:rPr>
              <a:t>2.</a:t>
            </a:r>
            <a:r>
              <a:rPr lang="zh-CN" altLang="en-US" sz="2400" dirty="0">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p>
          <a:p>
            <a:pPr lvl="0"/>
            <a:endParaRPr lang="zh-CN" altLang="en-US" sz="2400" dirty="0">
              <a:solidFill>
                <a:schemeClr val="tx1"/>
              </a:solidFill>
              <a:effectLst>
                <a:outerShdw blurRad="38100" dist="19050" dir="2700000" algn="tl" rotWithShape="0">
                  <a:schemeClr val="dk1">
                    <a:alpha val="40000"/>
                  </a:schemeClr>
                </a:outerShdw>
              </a:effectLst>
            </a:endParaRPr>
          </a:p>
          <a:p>
            <a:pPr lvl="0"/>
            <a:r>
              <a:rPr lang="zh-CN" altLang="en-US" sz="2400" dirty="0">
                <a:solidFill>
                  <a:schemeClr val="tx1"/>
                </a:solidFill>
                <a:effectLst>
                  <a:outerShdw blurRad="38100" dist="19050" dir="2700000" algn="tl" rotWithShape="0">
                    <a:schemeClr val="dk1">
                      <a:alpha val="40000"/>
                    </a:schemeClr>
                  </a:outerShdw>
                </a:effectLst>
              </a:rPr>
              <a:t>参考资料</a:t>
            </a:r>
            <a:r>
              <a:rPr lang="en-US" altLang="zh-CN" sz="2400" dirty="0">
                <a:solidFill>
                  <a:schemeClr val="tx1"/>
                </a:solidFill>
                <a:effectLst>
                  <a:outerShdw blurRad="38100" dist="19050" dir="2700000" algn="tl" rotWithShape="0">
                    <a:schemeClr val="dk1">
                      <a:alpha val="40000"/>
                    </a:schemeClr>
                  </a:outerShdw>
                </a:effectLst>
              </a:rPr>
              <a:t>:</a:t>
            </a:r>
            <a:r>
              <a:rPr lang="zh-CN" altLang="en-US" sz="2400" dirty="0">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solidFill>
                  <a:schemeClr val="tx1"/>
                </a:solidFill>
                <a:effectLst>
                  <a:outerShdw blurRad="38100" dist="19050" dir="2700000" algn="tl" rotWithShape="0">
                    <a:schemeClr val="dk1">
                      <a:alpha val="40000"/>
                    </a:schemeClr>
                  </a:outerShdw>
                </a:effectLst>
              </a:rPr>
              <a:t>2018-11-3 9:48</a:t>
            </a:r>
          </a:p>
        </p:txBody>
      </p:sp>
    </p:spTree>
  </p:cSld>
  <p:clrMapOvr>
    <a:masterClrMapping/>
  </p:clrMapOvr>
  <p:transition spd="slow" advClick="0" advTm="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138170"/>
          </a:xfrm>
          <a:prstGeom prst="rect">
            <a:avLst/>
          </a:prstGeom>
        </p:spPr>
        <p:txBody>
          <a:bodyPr wrap="square">
            <a:spAutoFit/>
          </a:bodyPr>
          <a:lstStyle/>
          <a:p>
            <a:pPr indent="457200">
              <a:lnSpc>
                <a:spcPct val="150000"/>
              </a:lnSpc>
            </a:pPr>
            <a:r>
              <a:rPr lang="zh-CN" altLang="en-US" sz="2200" dirty="0"/>
              <a:t>最后，</a:t>
            </a:r>
            <a:r>
              <a:rPr lang="zh-CN" altLang="en-US" sz="2200" dirty="0">
                <a:solidFill>
                  <a:schemeClr val="accent1">
                    <a:lumMod val="75000"/>
                  </a:schemeClr>
                </a:solidFill>
              </a:rPr>
              <a:t>不要在原型工作</a:t>
            </a:r>
            <a:r>
              <a:rPr lang="zh-CN" altLang="en-US" sz="2200" dirty="0" smtClean="0">
                <a:solidFill>
                  <a:schemeClr val="accent1">
                    <a:lumMod val="75000"/>
                  </a:schemeClr>
                </a:solidFill>
              </a:rPr>
              <a:t>上投入</a:t>
            </a:r>
            <a:r>
              <a:rPr lang="zh-CN" altLang="en-US" sz="2200" dirty="0">
                <a:solidFill>
                  <a:schemeClr val="accent1">
                    <a:lumMod val="75000"/>
                  </a:schemeClr>
                </a:solidFill>
              </a:rPr>
              <a:t>太多精力</a:t>
            </a:r>
            <a:r>
              <a:rPr lang="zh-CN" altLang="en-US" sz="2200"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p>
          <a:p>
            <a:pPr indent="457200">
              <a:lnSpc>
                <a:spcPct val="150000"/>
              </a:lnSpc>
            </a:pPr>
            <a:endParaRPr lang="zh-CN" altLang="en-US" sz="2200" dirty="0"/>
          </a:p>
        </p:txBody>
      </p:sp>
    </p:spTree>
  </p:cSld>
  <p:clrMapOvr>
    <a:masterClrMapping/>
  </p:clrMapOvr>
  <p:transition spd="slow" advClick="0" advTm="0">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cSld>
  <p:clrMapOvr>
    <a:masterClrMapping/>
  </p:clrMapOvr>
  <p:transition spd="slow" advClick="0" advTm="0">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提问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9" name="TextBox 8"/>
          <p:cNvSpPr txBox="1"/>
          <p:nvPr/>
        </p:nvSpPr>
        <p:spPr>
          <a:xfrm>
            <a:off x="766614" y="1917626"/>
            <a:ext cx="10081120" cy="415498"/>
          </a:xfrm>
          <a:prstGeom prst="rect">
            <a:avLst/>
          </a:prstGeom>
          <a:noFill/>
        </p:spPr>
        <p:txBody>
          <a:bodyPr wrap="square" rtlCol="0">
            <a:spAutoFit/>
          </a:bodyPr>
          <a:lstStyle/>
          <a:p>
            <a:r>
              <a:rPr lang="zh-CN" altLang="en-US" dirty="0" smtClean="0"/>
              <a:t>界面原型的典型风险共有四种，分别是哪四种？</a:t>
            </a:r>
            <a:endParaRPr lang="zh-CN" altLang="en-US" dirty="0"/>
          </a:p>
        </p:txBody>
      </p:sp>
    </p:spTree>
    <p:extLst>
      <p:ext uri="{BB962C8B-B14F-4D97-AF65-F5344CB8AC3E}">
        <p14:creationId xmlns:p14="http://schemas.microsoft.com/office/powerpoint/2010/main" val="3080524741"/>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5077460"/>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p>
          <a:p>
            <a:r>
              <a:rPr lang="en-US" altLang="zh-CN" sz="1800" dirty="0" smtClean="0">
                <a:hlinkClick r:id="rId3"/>
              </a:rPr>
              <a:t>http</a:t>
            </a:r>
            <a:r>
              <a:rPr lang="en-US" altLang="zh-CN" sz="1800" dirty="0">
                <a:hlinkClick r:id="rId3"/>
              </a:rPr>
              <a:t>://</a:t>
            </a:r>
            <a:r>
              <a:rPr lang="en-US" altLang="zh-CN" sz="1800" dirty="0" smtClean="0">
                <a:hlinkClick r:id="rId3"/>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p>
          <a:p>
            <a:r>
              <a:rPr lang="en-US" altLang="zh-CN" sz="1800" dirty="0"/>
              <a:t>http://design.jobbole.com/127019/</a:t>
            </a:r>
            <a:endParaRPr lang="zh-CN" altLang="en-US" sz="1800" dirty="0"/>
          </a:p>
          <a:p>
            <a:endParaRPr lang="en-US" altLang="zh-CN" sz="1800" dirty="0" smtClean="0"/>
          </a:p>
          <a:p>
            <a:r>
              <a:rPr lang="en-US" altLang="zh-CN" sz="1800" dirty="0" smtClean="0"/>
              <a:t>[6]</a:t>
            </a:r>
            <a:r>
              <a:rPr lang="zh-CN" altLang="en-US" sz="1800" dirty="0"/>
              <a:t>原型设计：使用原型的根本目的是什么</a:t>
            </a:r>
            <a:r>
              <a:rPr lang="zh-CN" altLang="en-US" sz="1800" dirty="0" smtClean="0"/>
              <a:t>？</a:t>
            </a:r>
            <a:r>
              <a:rPr lang="en-US" altLang="zh-CN" sz="1800" dirty="0" smtClean="0"/>
              <a:t>(2018-11-4)</a:t>
            </a:r>
          </a:p>
          <a:p>
            <a:r>
              <a:rPr lang="en-US" altLang="zh-CN" sz="1800" dirty="0"/>
              <a:t>http://www.kokojia.com/article/4950.html</a:t>
            </a:r>
          </a:p>
          <a:p>
            <a:endParaRPr lang="zh-CN" altLang="en-US" sz="1800" dirty="0"/>
          </a:p>
          <a:p>
            <a:r>
              <a:rPr lang="en-US" altLang="zh-CN" sz="1800" dirty="0" smtClean="0">
                <a:sym typeface="+mn-ea"/>
              </a:rPr>
              <a:t>[7]</a:t>
            </a:r>
            <a:r>
              <a:rPr lang="zh-CN" altLang="en-US" sz="1800" dirty="0">
                <a:sym typeface="+mn-ea"/>
              </a:rPr>
              <a:t>《软件需求（第三版）》美</a:t>
            </a:r>
            <a:r>
              <a:rPr lang="en-US" altLang="zh-CN" sz="1800" dirty="0">
                <a:sym typeface="+mn-ea"/>
              </a:rPr>
              <a:t>KARL WIEGERS ,JOY BEATTY</a:t>
            </a:r>
            <a:r>
              <a:rPr lang="en-US" altLang="zh-CN" sz="1800" dirty="0" smtClean="0">
                <a:sym typeface="+mn-ea"/>
              </a:rPr>
              <a:t>(2018-11-4)</a:t>
            </a:r>
            <a:endParaRPr lang="en-US" altLang="zh-CN" sz="1800" dirty="0" smtClean="0"/>
          </a:p>
          <a:p>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p>
        </p:txBody>
      </p:sp>
      <p:graphicFrame>
        <p:nvGraphicFramePr>
          <p:cNvPr id="3" name="表格 2"/>
          <p:cNvGraphicFramePr/>
          <p:nvPr/>
        </p:nvGraphicFramePr>
        <p:xfrm>
          <a:off x="3181985" y="459740"/>
          <a:ext cx="7771130" cy="3826510"/>
        </p:xfrm>
        <a:graphic>
          <a:graphicData uri="http://schemas.openxmlformats.org/drawingml/2006/table">
            <a:tbl>
              <a:tblPr firstRow="1" bandRow="1">
                <a:tableStyleId>{5C22544A-7EE6-4342-B048-85BDC9FD1C3A}</a:tableStyleId>
              </a:tblPr>
              <a:tblGrid>
                <a:gridCol w="1895475">
                  <a:extLst>
                    <a:ext uri="{9D8B030D-6E8A-4147-A177-3AD203B41FA5}">
                      <a16:colId xmlns:a16="http://schemas.microsoft.com/office/drawing/2014/main" xmlns="" val="20000"/>
                    </a:ext>
                  </a:extLst>
                </a:gridCol>
                <a:gridCol w="2937510">
                  <a:extLst>
                    <a:ext uri="{9D8B030D-6E8A-4147-A177-3AD203B41FA5}">
                      <a16:colId xmlns:a16="http://schemas.microsoft.com/office/drawing/2014/main" xmlns="" val="20001"/>
                    </a:ext>
                  </a:extLst>
                </a:gridCol>
                <a:gridCol w="2938145">
                  <a:extLst>
                    <a:ext uri="{9D8B030D-6E8A-4147-A177-3AD203B41FA5}">
                      <a16:colId xmlns:a16="http://schemas.microsoft.com/office/drawing/2014/main" xmlns="" val="20002"/>
                    </a:ext>
                  </a:extLst>
                </a:gridCol>
              </a:tblGrid>
              <a:tr h="713740">
                <a:tc>
                  <a:txBody>
                    <a:bodyPr/>
                    <a:lstStyle/>
                    <a:p>
                      <a:pPr algn="l">
                        <a:buNone/>
                      </a:pPr>
                      <a:r>
                        <a:rPr lang="zh-CN" altLang="en-US" b="0" dirty="0">
                          <a:solidFill>
                            <a:schemeClr val="tx1"/>
                          </a:solidFill>
                        </a:rPr>
                        <a:t>黄为波</a:t>
                      </a:r>
                    </a:p>
                  </a:txBody>
                  <a:tcPr>
                    <a:solidFill>
                      <a:schemeClr val="accent1">
                        <a:lumMod val="40000"/>
                        <a:lumOff val="60000"/>
                      </a:schemeClr>
                    </a:solidFill>
                  </a:tcPr>
                </a:tc>
                <a:tc>
                  <a:txBody>
                    <a:bodyPr/>
                    <a:lstStyle/>
                    <a:p>
                      <a:pPr algn="l"/>
                      <a:r>
                        <a:rPr lang="zh-CN" altLang="en-US" sz="2400" b="0" dirty="0" smtClean="0">
                          <a:solidFill>
                            <a:schemeClr val="tx1"/>
                          </a:solidFill>
                        </a:rPr>
                        <a:t>负责引言的制作以及</a:t>
                      </a:r>
                      <a:r>
                        <a:rPr lang="en-US" altLang="zh-CN" sz="2400" b="0" dirty="0" smtClean="0">
                          <a:solidFill>
                            <a:schemeClr val="tx1"/>
                          </a:solidFill>
                        </a:rPr>
                        <a:t>PPT</a:t>
                      </a:r>
                      <a:r>
                        <a:rPr lang="zh-CN" altLang="en-US" sz="2400" b="0" dirty="0" smtClean="0">
                          <a:solidFill>
                            <a:schemeClr val="tx1"/>
                          </a:solidFill>
                        </a:rPr>
                        <a:t>内容框架的搭建</a:t>
                      </a:r>
                    </a:p>
                  </a:txBody>
                  <a:tcPr>
                    <a:solidFill>
                      <a:schemeClr val="accent1">
                        <a:lumMod val="40000"/>
                        <a:lumOff val="60000"/>
                      </a:schemeClr>
                    </a:solidFill>
                  </a:tcPr>
                </a:tc>
                <a:tc>
                  <a:txBody>
                    <a:bodyPr/>
                    <a:lstStyle/>
                    <a:p>
                      <a:pPr algn="l">
                        <a:buNone/>
                      </a:pPr>
                      <a:r>
                        <a:rPr lang="en-US" altLang="zh-CN" sz="2400" b="0" dirty="0" smtClean="0">
                          <a:solidFill>
                            <a:schemeClr val="tx1"/>
                          </a:solidFill>
                        </a:rPr>
                        <a:t>9.3</a:t>
                      </a:r>
                    </a:p>
                  </a:txBody>
                  <a:tcPr>
                    <a:solidFill>
                      <a:schemeClr val="accent1">
                        <a:lumMod val="40000"/>
                        <a:lumOff val="60000"/>
                      </a:schemeClr>
                    </a:solidFill>
                  </a:tcPr>
                </a:tc>
                <a:extLst>
                  <a:ext uri="{0D108BD9-81ED-4DB2-BD59-A6C34878D82A}">
                    <a16:rowId xmlns:a16="http://schemas.microsoft.com/office/drawing/2014/main" xmlns="" val="10000"/>
                  </a:ext>
                </a:extLst>
              </a:tr>
              <a:tr h="716915">
                <a:tc>
                  <a:txBody>
                    <a:bodyPr/>
                    <a:lstStyle/>
                    <a:p>
                      <a:pPr algn="l">
                        <a:buNone/>
                      </a:pPr>
                      <a:r>
                        <a:rPr lang="zh-CN" altLang="en-US" dirty="0" smtClean="0">
                          <a:solidFill>
                            <a:schemeClr val="tx1"/>
                          </a:solidFill>
                        </a:rPr>
                        <a:t>苏雨豪</a:t>
                      </a:r>
                    </a:p>
                  </a:txBody>
                  <a:tcPr/>
                </a:tc>
                <a:tc>
                  <a:txBody>
                    <a:bodyPr/>
                    <a:lstStyle/>
                    <a:p>
                      <a:pPr algn="l">
                        <a:buNone/>
                      </a:pPr>
                      <a:r>
                        <a:rPr lang="zh-CN" dirty="0" smtClean="0">
                          <a:solidFill>
                            <a:schemeClr val="tx1"/>
                          </a:solidFill>
                        </a:rPr>
                        <a:t>为什么会有界面原型（动机）</a:t>
                      </a:r>
                    </a:p>
                  </a:txBody>
                  <a:tcPr/>
                </a:tc>
                <a:tc>
                  <a:txBody>
                    <a:bodyPr/>
                    <a:lstStyle/>
                    <a:p>
                      <a:pPr algn="l">
                        <a:buNone/>
                      </a:pPr>
                      <a:r>
                        <a:rPr lang="en-US" altLang="zh-CN" dirty="0" smtClean="0">
                          <a:solidFill>
                            <a:schemeClr val="tx1"/>
                          </a:solidFill>
                        </a:rPr>
                        <a:t>9.5</a:t>
                      </a:r>
                    </a:p>
                  </a:txBody>
                  <a:tcPr/>
                </a:tc>
                <a:extLst>
                  <a:ext uri="{0D108BD9-81ED-4DB2-BD59-A6C34878D82A}">
                    <a16:rowId xmlns:a16="http://schemas.microsoft.com/office/drawing/2014/main" xmlns="" val="10001"/>
                  </a:ext>
                </a:extLst>
              </a:tr>
              <a:tr h="805815">
                <a:tc>
                  <a:txBody>
                    <a:bodyPr/>
                    <a:lstStyle/>
                    <a:p>
                      <a:pPr algn="l">
                        <a:buNone/>
                      </a:pPr>
                      <a:r>
                        <a:rPr lang="zh-CN" dirty="0" smtClean="0">
                          <a:solidFill>
                            <a:schemeClr val="tx1"/>
                          </a:solidFill>
                        </a:rPr>
                        <a:t>陈子卿</a:t>
                      </a:r>
                    </a:p>
                  </a:txBody>
                  <a:tcPr>
                    <a:solidFill>
                      <a:schemeClr val="accent1">
                        <a:lumMod val="40000"/>
                        <a:lumOff val="60000"/>
                      </a:schemeClr>
                    </a:solidFill>
                  </a:tcPr>
                </a:tc>
                <a:tc>
                  <a:txBody>
                    <a:bodyPr/>
                    <a:lstStyle/>
                    <a:p>
                      <a:pPr algn="l">
                        <a:buNone/>
                      </a:pPr>
                      <a:r>
                        <a:rPr lang="zh-CN" altLang="en-US" dirty="0" smtClean="0">
                          <a:solidFill>
                            <a:schemeClr val="tx1"/>
                          </a:solidFill>
                        </a:rPr>
                        <a:t>原型的使用与评估</a:t>
                      </a:r>
                    </a:p>
                  </a:txBody>
                  <a:tcPr>
                    <a:solidFill>
                      <a:schemeClr val="accent1">
                        <a:lumMod val="40000"/>
                        <a:lumOff val="60000"/>
                      </a:schemeClr>
                    </a:solidFill>
                  </a:tcPr>
                </a:tc>
                <a:tc>
                  <a:txBody>
                    <a:bodyPr/>
                    <a:lstStyle/>
                    <a:p>
                      <a:pPr algn="l">
                        <a:buNone/>
                      </a:pPr>
                      <a:r>
                        <a:rPr lang="en-US" altLang="zh-CN" dirty="0" smtClean="0">
                          <a:solidFill>
                            <a:schemeClr val="tx1"/>
                          </a:solidFill>
                        </a:rPr>
                        <a:t>9.7</a:t>
                      </a:r>
                    </a:p>
                  </a:txBody>
                  <a:tcPr>
                    <a:solidFill>
                      <a:schemeClr val="accent1">
                        <a:lumMod val="40000"/>
                        <a:lumOff val="60000"/>
                      </a:schemeClr>
                    </a:solidFill>
                  </a:tcPr>
                </a:tc>
                <a:extLst>
                  <a:ext uri="{0D108BD9-81ED-4DB2-BD59-A6C34878D82A}">
                    <a16:rowId xmlns:a16="http://schemas.microsoft.com/office/drawing/2014/main" xmlns="" val="10002"/>
                  </a:ext>
                </a:extLst>
              </a:tr>
              <a:tr h="733425">
                <a:tc>
                  <a:txBody>
                    <a:bodyPr/>
                    <a:lstStyle/>
                    <a:p>
                      <a:pPr algn="l">
                        <a:buNone/>
                      </a:pPr>
                      <a:r>
                        <a:rPr lang="zh-CN" altLang="en-US" dirty="0" smtClean="0">
                          <a:solidFill>
                            <a:schemeClr val="tx1"/>
                          </a:solidFill>
                        </a:rPr>
                        <a:t>蔡峰</a:t>
                      </a:r>
                    </a:p>
                  </a:txBody>
                  <a:tcPr>
                    <a:solidFill>
                      <a:schemeClr val="accent1">
                        <a:lumMod val="40000"/>
                        <a:lumOff val="60000"/>
                      </a:schemeClr>
                    </a:solidFill>
                  </a:tcPr>
                </a:tc>
                <a:tc>
                  <a:txBody>
                    <a:bodyPr/>
                    <a:lstStyle/>
                    <a:p>
                      <a:pPr algn="l">
                        <a:buNone/>
                      </a:pPr>
                      <a:r>
                        <a:rPr lang="zh-CN" dirty="0" smtClean="0">
                          <a:solidFill>
                            <a:schemeClr val="tx1"/>
                          </a:solidFill>
                        </a:rPr>
                        <a:t>原型的风险和成功的因素</a:t>
                      </a: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xmlns="" val="10003"/>
                  </a:ext>
                </a:extLst>
              </a:tr>
              <a:tr h="732790">
                <a:tc>
                  <a:txBody>
                    <a:bodyPr/>
                    <a:lstStyle/>
                    <a:p>
                      <a:pPr algn="l">
                        <a:buNone/>
                      </a:pPr>
                      <a:r>
                        <a:rPr lang="zh-CN" altLang="en-US" dirty="0" smtClean="0">
                          <a:solidFill>
                            <a:schemeClr val="tx1"/>
                          </a:solidFill>
                        </a:rPr>
                        <a:t>江亮儒</a:t>
                      </a:r>
                    </a:p>
                  </a:txBody>
                  <a:tcPr>
                    <a:solidFill>
                      <a:schemeClr val="accent1">
                        <a:lumMod val="40000"/>
                        <a:lumOff val="60000"/>
                      </a:schemeClr>
                    </a:solidFill>
                  </a:tcPr>
                </a:tc>
                <a:tc>
                  <a:txBody>
                    <a:bodyPr/>
                    <a:lstStyle/>
                    <a:p>
                      <a:pPr algn="l">
                        <a:buNone/>
                      </a:pPr>
                      <a:r>
                        <a:rPr lang="zh-CN" altLang="en-US" sz="2100" dirty="0" smtClean="0">
                          <a:solidFill>
                            <a:schemeClr val="tx1"/>
                          </a:solidFill>
                          <a:sym typeface="+mn-ea"/>
                        </a:rPr>
                        <a:t>界面原型设计方法角度，界面原型开发工具</a:t>
                      </a:r>
                      <a:endParaRPr lang="zh-CN" altLang="en-US" dirty="0" smtClean="0">
                        <a:solidFill>
                          <a:schemeClr val="tx1"/>
                        </a:solidFill>
                      </a:endParaRPr>
                    </a:p>
                  </a:txBody>
                  <a:tcPr>
                    <a:solidFill>
                      <a:schemeClr val="accent1">
                        <a:lumMod val="40000"/>
                        <a:lumOff val="60000"/>
                      </a:schemeClr>
                    </a:solidFill>
                  </a:tcPr>
                </a:tc>
                <a:tc>
                  <a:txBody>
                    <a:bodyPr/>
                    <a:lstStyle/>
                    <a:p>
                      <a:pPr algn="l">
                        <a:buNone/>
                      </a:pPr>
                      <a:r>
                        <a:rPr lang="en-US" altLang="zh-CN" dirty="0" smtClean="0">
                          <a:solidFill>
                            <a:schemeClr val="tx1"/>
                          </a:solidFill>
                        </a:rPr>
                        <a:t>9.6</a:t>
                      </a:r>
                    </a:p>
                  </a:txBody>
                  <a:tcPr>
                    <a:solidFill>
                      <a:schemeClr val="accent1">
                        <a:lumMod val="40000"/>
                        <a:lumOff val="60000"/>
                      </a:schemeClr>
                    </a:solidFill>
                  </a:tcPr>
                </a:tc>
                <a:extLst>
                  <a:ext uri="{0D108BD9-81ED-4DB2-BD59-A6C34878D82A}">
                    <a16:rowId xmlns:a16="http://schemas.microsoft.com/office/drawing/2014/main" xmlns=""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2"/>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p>
            <a:p>
              <a:r>
                <a:rPr lang="zh-CN" sz="2800" dirty="0">
                  <a:solidFill>
                    <a:srgbClr val="000000"/>
                  </a:solidFill>
                  <a:latin typeface="Verdana" panose="020B0604030504040204" pitchFamily="34" charset="0"/>
                </a:rPr>
                <a:t>     位图（绘图工具）</a:t>
              </a: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2"/>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2"/>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3764</Words>
  <Application>Microsoft Office PowerPoint</Application>
  <PresentationFormat>自定义</PresentationFormat>
  <Paragraphs>330</Paragraphs>
  <Slides>36</Slides>
  <Notes>11</Notes>
  <HiddenSlides>0</HiddenSlides>
  <MMClips>1</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China</cp:lastModifiedBy>
  <cp:revision>365</cp:revision>
  <dcterms:created xsi:type="dcterms:W3CDTF">2015-04-23T03:04:00Z</dcterms:created>
  <dcterms:modified xsi:type="dcterms:W3CDTF">2018-11-10T09:29:15Z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